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283" r:id="rId5"/>
    <p:sldId id="890" r:id="rId6"/>
    <p:sldId id="885" r:id="rId7"/>
    <p:sldId id="875" r:id="rId8"/>
    <p:sldId id="883" r:id="rId9"/>
    <p:sldId id="316" r:id="rId10"/>
    <p:sldId id="891" r:id="rId11"/>
    <p:sldId id="293" r:id="rId12"/>
    <p:sldId id="888" r:id="rId13"/>
    <p:sldId id="889" r:id="rId14"/>
    <p:sldId id="892" r:id="rId15"/>
    <p:sldId id="295" r:id="rId16"/>
    <p:sldId id="291" r:id="rId17"/>
    <p:sldId id="893" r:id="rId18"/>
    <p:sldId id="858" r:id="rId19"/>
  </p:sldIdLst>
  <p:sldSz cx="9144000" cy="6858000" type="screen4x3"/>
  <p:notesSz cx="6645275" cy="9775825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79" userDrawn="1">
          <p15:clr>
            <a:srgbClr val="A4A3A4"/>
          </p15:clr>
        </p15:guide>
        <p15:guide id="2" pos="2093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ord-Heinrich Bartels" initials="CB" lastIdx="1" clrIdx="0">
    <p:extLst>
      <p:ext uri="{19B8F6BF-5375-455C-9EA6-DF929625EA0E}">
        <p15:presenceInfo xmlns:p15="http://schemas.microsoft.com/office/powerpoint/2012/main" userId="S-1-5-21-751830168-2883107425-2385342619-22616" providerId="AD"/>
      </p:ext>
    </p:extLst>
  </p:cmAuthor>
  <p:cmAuthor id="2" name="Vassiliki Gogou" initials="VG" lastIdx="8" clrIdx="1">
    <p:extLst>
      <p:ext uri="{19B8F6BF-5375-455C-9EA6-DF929625EA0E}">
        <p15:presenceInfo xmlns:p15="http://schemas.microsoft.com/office/powerpoint/2012/main" userId="S-1-5-21-751830168-2883107425-2385342619-22304" providerId="AD"/>
      </p:ext>
    </p:extLst>
  </p:cmAuthor>
  <p:cmAuthor id="3" name="Vassiliki Gogou" initials="VG [2]" lastIdx="1" clrIdx="2">
    <p:extLst>
      <p:ext uri="{19B8F6BF-5375-455C-9EA6-DF929625EA0E}">
        <p15:presenceInfo xmlns:p15="http://schemas.microsoft.com/office/powerpoint/2012/main" userId="S::Vassiliki.Gogou@enisa.europa.eu::1d3a7d5c-6f9b-4dfb-8829-08c5655c08a9" providerId="AD"/>
      </p:ext>
    </p:extLst>
  </p:cmAuthor>
  <p:cmAuthor id="4" name="Jorgen Samuelsson" initials="JS" lastIdx="1" clrIdx="3">
    <p:extLst>
      <p:ext uri="{19B8F6BF-5375-455C-9EA6-DF929625EA0E}">
        <p15:presenceInfo xmlns:p15="http://schemas.microsoft.com/office/powerpoint/2012/main" userId="S::Jorgen.Samuelsson@enisa.europa.eu::32878cb8-1871-48f2-927a-3f6c9c84c6d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5B5B"/>
    <a:srgbClr val="EAEAEA"/>
    <a:srgbClr val="004F9F"/>
    <a:srgbClr val="FFFF99"/>
    <a:srgbClr val="FFFFCC"/>
    <a:srgbClr val="336699"/>
    <a:srgbClr val="0066CC"/>
    <a:srgbClr val="FF6600"/>
    <a:srgbClr val="0C54A0"/>
    <a:srgbClr val="CB1F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řední styl 2 – zvýraznění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38B1855-1B75-4FBE-930C-398BA8C253C6}" styleName="Styl s motivem 2 – zvýraznění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Styl s motivem 1 – zvýraznění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Styl s motivem 1 – zvýraznění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5" autoAdjust="0"/>
    <p:restoredTop sz="81376" autoAdjust="0"/>
  </p:normalViewPr>
  <p:slideViewPr>
    <p:cSldViewPr snapToGrid="0" showGuides="1">
      <p:cViewPr varScale="1">
        <p:scale>
          <a:sx n="50" d="100"/>
          <a:sy n="50" d="100"/>
        </p:scale>
        <p:origin x="123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14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06"/>
    </p:cViewPr>
  </p:sorterViewPr>
  <p:notesViewPr>
    <p:cSldViewPr snapToGrid="0" showGuides="1">
      <p:cViewPr varScale="1">
        <p:scale>
          <a:sx n="84" d="100"/>
          <a:sy n="84" d="100"/>
        </p:scale>
        <p:origin x="3006" y="102"/>
      </p:cViewPr>
      <p:guideLst>
        <p:guide orient="horz" pos="3079"/>
        <p:guide pos="20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B11EB666-1AB0-4F53-BC0D-74EAAB0A8B0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79619" cy="4904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D0829DC8-0093-4D70-809B-B87B7973D01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64118" y="0"/>
            <a:ext cx="2879619" cy="4904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87E3A6-9411-4918-A7F6-EEA05EC21BB3}" type="datetimeFigureOut">
              <a:rPr lang="cs-CZ" smtClean="0"/>
              <a:t>20.02.2023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66C7D44C-F93B-4A09-9AFD-716853758E3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285338"/>
            <a:ext cx="2879619" cy="4904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40DE8202-963F-4B21-8441-BF321AA2F0C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64118" y="9285338"/>
            <a:ext cx="2879619" cy="4904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25424B-0914-4654-86C3-DA5571BD36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19567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79619" cy="4904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764118" y="0"/>
            <a:ext cx="2879619" cy="4904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E5A512-FD3C-42C3-8F69-92774F4F4D3C}" type="datetimeFigureOut">
              <a:rPr lang="cs-CZ" smtClean="0"/>
              <a:t>20.02.2023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23950" y="1222375"/>
            <a:ext cx="4397375" cy="3298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64528" y="4704616"/>
            <a:ext cx="5316220" cy="38492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285338"/>
            <a:ext cx="2879619" cy="4904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764118" y="9285338"/>
            <a:ext cx="2879619" cy="4904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40B6F2-39BF-4782-9A62-09DEC8CE74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3211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40B6F2-39BF-4782-9A62-09DEC8CE7498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30411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/>
              <a:t>Reciprocal</a:t>
            </a:r>
            <a:r>
              <a:rPr lang="fr-FR" dirty="0"/>
              <a:t> 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40B6F2-39BF-4782-9A62-09DEC8CE7498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6187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/>
              <a:t>Contribute</a:t>
            </a:r>
            <a:r>
              <a:rPr lang="fr-FR" dirty="0"/>
              <a:t>: down the line change </a:t>
            </a:r>
            <a:r>
              <a:rPr lang="fr-FR" dirty="0" err="1"/>
              <a:t>requests</a:t>
            </a:r>
            <a:r>
              <a:rPr lang="fr-FR" dirty="0"/>
              <a:t> </a:t>
            </a:r>
            <a:r>
              <a:rPr lang="fr-FR" dirty="0" err="1"/>
              <a:t>may</a:t>
            </a:r>
            <a:r>
              <a:rPr lang="fr-FR" dirty="0"/>
              <a:t> come </a:t>
            </a:r>
            <a:r>
              <a:rPr lang="fr-FR" dirty="0" err="1"/>
              <a:t>from</a:t>
            </a:r>
            <a:r>
              <a:rPr lang="fr-FR" dirty="0"/>
              <a:t> ENISA </a:t>
            </a:r>
            <a:r>
              <a:rPr lang="fr-FR" dirty="0" err="1"/>
              <a:t>work</a:t>
            </a:r>
            <a:r>
              <a:rPr lang="fr-FR" dirty="0"/>
              <a:t> to SA3.</a:t>
            </a:r>
            <a:br>
              <a:rPr lang="fr-FR" dirty="0"/>
            </a:br>
            <a:r>
              <a:rPr lang="fr-FR" dirty="0"/>
              <a:t>There are </a:t>
            </a:r>
            <a:r>
              <a:rPr lang="fr-FR" dirty="0" err="1"/>
              <a:t>currently</a:t>
            </a:r>
            <a:r>
              <a:rPr lang="fr-FR" dirty="0"/>
              <a:t> no </a:t>
            </a:r>
            <a:r>
              <a:rPr lang="fr-FR" dirty="0" err="1"/>
              <a:t>definite</a:t>
            </a:r>
            <a:r>
              <a:rPr lang="fr-FR" dirty="0"/>
              <a:t> </a:t>
            </a:r>
            <a:r>
              <a:rPr lang="fr-FR" dirty="0" err="1"/>
              <a:t>examples</a:t>
            </a:r>
            <a:r>
              <a:rPr lang="fr-FR" dirty="0"/>
              <a:t> but </a:t>
            </a:r>
            <a:r>
              <a:rPr lang="fr-FR" dirty="0" err="1"/>
              <a:t>we</a:t>
            </a:r>
            <a:r>
              <a:rPr lang="fr-FR" dirty="0"/>
              <a:t> </a:t>
            </a:r>
            <a:r>
              <a:rPr lang="fr-FR" dirty="0" err="1"/>
              <a:t>would</a:t>
            </a:r>
            <a:r>
              <a:rPr lang="fr-FR" dirty="0"/>
              <a:t> like to </a:t>
            </a:r>
            <a:r>
              <a:rPr lang="fr-FR" dirty="0" err="1"/>
              <a:t>keep</a:t>
            </a:r>
            <a:r>
              <a:rPr lang="fr-FR" dirty="0"/>
              <a:t> </a:t>
            </a:r>
            <a:r>
              <a:rPr lang="fr-FR" dirty="0" err="1"/>
              <a:t>that</a:t>
            </a:r>
            <a:r>
              <a:rPr lang="fr-FR" dirty="0"/>
              <a:t> </a:t>
            </a:r>
            <a:r>
              <a:rPr lang="fr-FR" dirty="0" err="1"/>
              <a:t>door</a:t>
            </a:r>
            <a:r>
              <a:rPr lang="fr-FR" dirty="0"/>
              <a:t> open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40B6F2-39BF-4782-9A62-09DEC8CE749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9606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0B6F2-39BF-4782-9A62-09DEC8CE749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0482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40B6F2-39BF-4782-9A62-09DEC8CE749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23072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40B6F2-39BF-4782-9A62-09DEC8CE749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33058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Principles: </a:t>
            </a: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dirty="0"/>
              <a:t>Sources and </a:t>
            </a:r>
            <a:r>
              <a:rPr lang="fr-FR" dirty="0" err="1"/>
              <a:t>status</a:t>
            </a:r>
            <a:endParaRPr lang="fr-FR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dirty="0"/>
              <a:t>How to </a:t>
            </a:r>
            <a:r>
              <a:rPr lang="fr-FR" dirty="0" err="1"/>
              <a:t>handle</a:t>
            </a:r>
            <a:r>
              <a:rPr lang="fr-FR" dirty="0"/>
              <a:t> stable </a:t>
            </a:r>
            <a:r>
              <a:rPr lang="fr-FR" dirty="0" err="1"/>
              <a:t>references</a:t>
            </a:r>
            <a:r>
              <a:rPr lang="fr-FR" dirty="0"/>
              <a:t> </a:t>
            </a:r>
            <a:r>
              <a:rPr lang="fr-FR" dirty="0" err="1"/>
              <a:t>across</a:t>
            </a:r>
            <a:r>
              <a:rPr lang="fr-FR" dirty="0"/>
              <a:t> document versions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dirty="0"/>
              <a:t>Stage of </a:t>
            </a:r>
            <a:r>
              <a:rPr lang="fr-FR" dirty="0" err="1"/>
              <a:t>development</a:t>
            </a:r>
            <a:r>
              <a:rPr lang="fr-FR" dirty="0"/>
              <a:t> at </a:t>
            </a:r>
            <a:r>
              <a:rPr lang="fr-FR" dirty="0" err="1"/>
              <a:t>which</a:t>
            </a:r>
            <a:r>
              <a:rPr lang="fr-FR" dirty="0"/>
              <a:t> </a:t>
            </a:r>
            <a:r>
              <a:rPr lang="fr-FR" dirty="0" err="1"/>
              <a:t>reference</a:t>
            </a:r>
            <a:r>
              <a:rPr lang="fr-FR" dirty="0"/>
              <a:t> </a:t>
            </a:r>
            <a:r>
              <a:rPr lang="fr-FR" dirty="0" err="1"/>
              <a:t>becomes</a:t>
            </a:r>
            <a:r>
              <a:rPr lang="fr-FR" dirty="0"/>
              <a:t> permissible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dirty="0" err="1"/>
              <a:t>Where</a:t>
            </a:r>
            <a:r>
              <a:rPr lang="fr-FR" dirty="0"/>
              <a:t>/</a:t>
            </a:r>
            <a:r>
              <a:rPr lang="fr-FR" dirty="0" err="1"/>
              <a:t>when</a:t>
            </a:r>
            <a:r>
              <a:rPr lang="fr-FR" dirty="0"/>
              <a:t>/how to </a:t>
            </a:r>
            <a:r>
              <a:rPr lang="fr-FR" dirty="0" err="1"/>
              <a:t>submit</a:t>
            </a:r>
            <a:r>
              <a:rPr lang="fr-FR" dirty="0"/>
              <a:t> </a:t>
            </a:r>
            <a:r>
              <a:rPr lang="fr-FR" dirty="0" err="1"/>
              <a:t>technical</a:t>
            </a:r>
            <a:r>
              <a:rPr lang="fr-FR" dirty="0"/>
              <a:t> </a:t>
            </a:r>
            <a:r>
              <a:rPr lang="fr-FR" dirty="0" err="1"/>
              <a:t>proposals</a:t>
            </a:r>
            <a:r>
              <a:rPr lang="fr-FR" dirty="0"/>
              <a:t> for inclusion </a:t>
            </a:r>
            <a:r>
              <a:rPr lang="fr-FR" dirty="0" err="1"/>
              <a:t>into</a:t>
            </a:r>
            <a:r>
              <a:rPr lang="fr-FR" dirty="0"/>
              <a:t> standards</a:t>
            </a: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dirty="0" err="1"/>
              <a:t>Include</a:t>
            </a:r>
            <a:r>
              <a:rPr lang="fr-FR" dirty="0"/>
              <a:t> new </a:t>
            </a:r>
            <a:r>
              <a:rPr lang="fr-FR" dirty="0" err="1"/>
              <a:t>reqts</a:t>
            </a:r>
            <a:r>
              <a:rPr lang="fr-FR" dirty="0"/>
              <a:t> at </a:t>
            </a:r>
            <a:r>
              <a:rPr lang="fr-FR" dirty="0" err="1"/>
              <a:t>product</a:t>
            </a:r>
            <a:r>
              <a:rPr lang="fr-FR" dirty="0"/>
              <a:t> </a:t>
            </a:r>
            <a:r>
              <a:rPr lang="fr-FR" dirty="0" err="1"/>
              <a:t>spec</a:t>
            </a:r>
            <a:r>
              <a:rPr lang="fr-FR" dirty="0"/>
              <a:t> </a:t>
            </a:r>
            <a:r>
              <a:rPr lang="fr-FR" dirty="0" err="1"/>
              <a:t>level</a:t>
            </a:r>
            <a:r>
              <a:rPr lang="fr-FR" dirty="0"/>
              <a:t> </a:t>
            </a:r>
            <a:r>
              <a:rPr lang="fr-FR" dirty="0" err="1"/>
              <a:t>rather</a:t>
            </a:r>
            <a:r>
              <a:rPr lang="fr-FR" dirty="0"/>
              <a:t> </a:t>
            </a:r>
            <a:r>
              <a:rPr lang="fr-FR" dirty="0" err="1"/>
              <a:t>than</a:t>
            </a:r>
            <a:r>
              <a:rPr lang="fr-FR" dirty="0"/>
              <a:t> test </a:t>
            </a:r>
            <a:r>
              <a:rPr lang="fr-FR" dirty="0" err="1"/>
              <a:t>spec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fr-FR" dirty="0"/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Toolbox</a:t>
            </a: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dirty="0" err="1"/>
              <a:t>Status</a:t>
            </a:r>
            <a:r>
              <a:rPr lang="fr-FR" dirty="0"/>
              <a:t> and cross-</a:t>
            </a:r>
            <a:r>
              <a:rPr lang="fr-FR" dirty="0" err="1"/>
              <a:t>membership</a:t>
            </a:r>
            <a:r>
              <a:rPr lang="fr-FR" dirty="0"/>
              <a:t> of ENISA and AHWG </a:t>
            </a:r>
            <a:r>
              <a:rPr lang="fr-FR" dirty="0" err="1"/>
              <a:t>members</a:t>
            </a:r>
            <a:r>
              <a:rPr lang="fr-FR" dirty="0"/>
              <a:t> </a:t>
            </a:r>
            <a:r>
              <a:rPr lang="fr-FR" dirty="0" err="1"/>
              <a:t>within</a:t>
            </a:r>
            <a:r>
              <a:rPr lang="fr-FR" dirty="0"/>
              <a:t> </a:t>
            </a:r>
            <a:r>
              <a:rPr lang="fr-FR" dirty="0" err="1"/>
              <a:t>technical</a:t>
            </a:r>
            <a:r>
              <a:rPr lang="fr-FR" dirty="0"/>
              <a:t> </a:t>
            </a:r>
            <a:r>
              <a:rPr lang="fr-FR" dirty="0" err="1"/>
              <a:t>committees</a:t>
            </a:r>
            <a:r>
              <a:rPr lang="fr-FR" dirty="0"/>
              <a:t>, points of contact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dirty="0"/>
              <a:t>Type and nature of possible </a:t>
            </a:r>
            <a:r>
              <a:rPr lang="fr-FR" dirty="0" err="1"/>
              <a:t>submissions</a:t>
            </a:r>
            <a:r>
              <a:rPr lang="fr-FR" dirty="0"/>
              <a:t> to </a:t>
            </a:r>
            <a:r>
              <a:rPr lang="fr-FR" dirty="0" err="1"/>
              <a:t>TCs</a:t>
            </a:r>
            <a:endParaRPr lang="fr-FR" dirty="0"/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dirty="0" err="1"/>
              <a:t>Terms</a:t>
            </a:r>
            <a:r>
              <a:rPr lang="fr-FR" dirty="0"/>
              <a:t> and </a:t>
            </a:r>
            <a:r>
              <a:rPr lang="fr-FR" dirty="0" err="1"/>
              <a:t>processes</a:t>
            </a:r>
            <a:endParaRPr lang="fr-FR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40B6F2-39BF-4782-9A62-09DEC8CE7498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01695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/>
              <a:t>Technical</a:t>
            </a:r>
            <a:r>
              <a:rPr lang="fr-FR" dirty="0"/>
              <a:t> </a:t>
            </a:r>
            <a:r>
              <a:rPr lang="fr-FR" dirty="0" err="1"/>
              <a:t>specification</a:t>
            </a:r>
            <a:r>
              <a:rPr lang="fr-FR" dirty="0"/>
              <a:t> </a:t>
            </a:r>
            <a:r>
              <a:rPr lang="fr-FR" dirty="0" err="1"/>
              <a:t>according</a:t>
            </a:r>
            <a:r>
              <a:rPr lang="fr-FR" dirty="0"/>
              <a:t> to CSA / 1025/2013 </a:t>
            </a:r>
            <a:r>
              <a:rPr lang="fr-FR" dirty="0" err="1"/>
              <a:t>includes</a:t>
            </a:r>
            <a:r>
              <a:rPr lang="fr-FR" dirty="0"/>
              <a:t> ETSI PAS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40B6F2-39BF-4782-9A62-09DEC8CE7498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34710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40B6F2-39BF-4782-9A62-09DEC8CE7498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1791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40B6F2-39BF-4782-9A62-09DEC8CE7498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906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1702824A-E504-4EAF-8509-402C625014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759200"/>
            <a:ext cx="6570663" cy="638175"/>
          </a:xfrm>
        </p:spPr>
        <p:txBody>
          <a:bodyPr lIns="648000" tIns="0" rIns="648000" bIns="0">
            <a:noAutofit/>
          </a:bodyPr>
          <a:lstStyle>
            <a:lvl1pPr>
              <a:lnSpc>
                <a:spcPts val="1920"/>
              </a:lnSpc>
              <a:spcBef>
                <a:spcPts val="0"/>
              </a:spcBef>
              <a:defRPr sz="1600" baseline="0">
                <a:solidFill>
                  <a:schemeClr val="bg1"/>
                </a:solidFill>
              </a:defRPr>
            </a:lvl1pPr>
            <a:lvl2pPr marL="0" indent="0">
              <a:lnSpc>
                <a:spcPts val="1440"/>
              </a:lnSpc>
              <a:spcBef>
                <a:spcPts val="0"/>
              </a:spcBef>
              <a:buFontTx/>
              <a:buNone/>
              <a:defRPr sz="1200">
                <a:solidFill>
                  <a:schemeClr val="bg1"/>
                </a:solidFill>
              </a:defRPr>
            </a:lvl2pPr>
          </a:lstStyle>
          <a:p>
            <a:pPr lvl="0"/>
            <a:r>
              <a:rPr lang="en-GB" dirty="0"/>
              <a:t>Update subtitle</a:t>
            </a:r>
            <a:endParaRPr lang="cs-CZ" dirty="0"/>
          </a:p>
          <a:p>
            <a:pPr lvl="1"/>
            <a:r>
              <a:rPr lang="en-GB" dirty="0"/>
              <a:t>Second level</a:t>
            </a:r>
            <a:endParaRPr lang="cs-CZ" dirty="0"/>
          </a:p>
        </p:txBody>
      </p:sp>
      <p:cxnSp>
        <p:nvCxnSpPr>
          <p:cNvPr id="7" name="Přímá spojnice 6">
            <a:extLst>
              <a:ext uri="{FF2B5EF4-FFF2-40B4-BE49-F238E27FC236}">
                <a16:creationId xmlns:a16="http://schemas.microsoft.com/office/drawing/2014/main" id="{1E30D68A-95CE-4115-B479-E8ACC9E607DF}"/>
              </a:ext>
            </a:extLst>
          </p:cNvPr>
          <p:cNvCxnSpPr/>
          <p:nvPr userDrawn="1"/>
        </p:nvCxnSpPr>
        <p:spPr>
          <a:xfrm>
            <a:off x="954000" y="6048375"/>
            <a:ext cx="0" cy="22860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>
            <a:extLst>
              <a:ext uri="{FF2B5EF4-FFF2-40B4-BE49-F238E27FC236}">
                <a16:creationId xmlns:a16="http://schemas.microsoft.com/office/drawing/2014/main" id="{C899CA7A-DE23-4337-98BE-C30C61CD66B5}"/>
              </a:ext>
            </a:extLst>
          </p:cNvPr>
          <p:cNvCxnSpPr/>
          <p:nvPr userDrawn="1"/>
        </p:nvCxnSpPr>
        <p:spPr>
          <a:xfrm>
            <a:off x="1335000" y="6042968"/>
            <a:ext cx="0" cy="22860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ástupný symbol pro text 23">
            <a:extLst>
              <a:ext uri="{FF2B5EF4-FFF2-40B4-BE49-F238E27FC236}">
                <a16:creationId xmlns:a16="http://schemas.microsoft.com/office/drawing/2014/main" id="{E67A196F-658E-48C2-A486-CB33335EEAF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7435" y="6025505"/>
            <a:ext cx="264415" cy="263525"/>
          </a:xfrm>
        </p:spPr>
        <p:txBody>
          <a:bodyPr lIns="0" rIns="0">
            <a:no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18</a:t>
            </a:r>
          </a:p>
        </p:txBody>
      </p:sp>
      <p:sp>
        <p:nvSpPr>
          <p:cNvPr id="29" name="Zástupný symbol pro text 23">
            <a:extLst>
              <a:ext uri="{FF2B5EF4-FFF2-40B4-BE49-F238E27FC236}">
                <a16:creationId xmlns:a16="http://schemas.microsoft.com/office/drawing/2014/main" id="{D296AA90-863D-4442-9397-9BF9329FEB8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80138" y="6025504"/>
            <a:ext cx="313183" cy="263525"/>
          </a:xfrm>
        </p:spPr>
        <p:txBody>
          <a:bodyPr lIns="0" rIns="0">
            <a:noAutofit/>
          </a:bodyPr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11</a:t>
            </a:r>
          </a:p>
        </p:txBody>
      </p:sp>
      <p:sp>
        <p:nvSpPr>
          <p:cNvPr id="30" name="Zástupný symbol pro text 23">
            <a:extLst>
              <a:ext uri="{FF2B5EF4-FFF2-40B4-BE49-F238E27FC236}">
                <a16:creationId xmlns:a16="http://schemas.microsoft.com/office/drawing/2014/main" id="{9DCA3181-1697-41BC-96E3-D28BD05E24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51608" y="6025503"/>
            <a:ext cx="582527" cy="263525"/>
          </a:xfrm>
        </p:spPr>
        <p:txBody>
          <a:bodyPr lIns="0" rIns="0">
            <a:noAutofit/>
          </a:bodyPr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201</a:t>
            </a:r>
            <a:r>
              <a:rPr lang="en-GB" dirty="0"/>
              <a:t>8</a:t>
            </a:r>
            <a:endParaRPr lang="cs-CZ" dirty="0"/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5C6CBC23-9ED3-4436-B21E-7ADC0CD4D95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-1" y="1726526"/>
            <a:ext cx="6570663" cy="2613025"/>
          </a:xfrm>
        </p:spPr>
        <p:txBody>
          <a:bodyPr lIns="648000" tIns="0" rIns="648000" bIns="0" anchor="b" anchorCtr="0">
            <a:noAutofit/>
          </a:bodyPr>
          <a:lstStyle>
            <a:lvl1pPr>
              <a:lnSpc>
                <a:spcPts val="3400"/>
              </a:lnSpc>
              <a:spcBef>
                <a:spcPts val="0"/>
              </a:spcBef>
              <a:defRPr sz="3300" cap="all" spc="6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noProof="0" dirty="0" err="1"/>
              <a:t>Powerpoint</a:t>
            </a:r>
            <a:r>
              <a:rPr lang="en-GB" noProof="0" dirty="0"/>
              <a:t> presentation title, maximum five lines, aligned bottom left, no hyphenation</a:t>
            </a:r>
          </a:p>
        </p:txBody>
      </p:sp>
    </p:spTree>
    <p:extLst>
      <p:ext uri="{BB962C8B-B14F-4D97-AF65-F5344CB8AC3E}">
        <p14:creationId xmlns:p14="http://schemas.microsoft.com/office/powerpoint/2010/main" val="4050672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- Text+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>
            <a:extLst>
              <a:ext uri="{FF2B5EF4-FFF2-40B4-BE49-F238E27FC236}">
                <a16:creationId xmlns:a16="http://schemas.microsoft.com/office/drawing/2014/main" id="{3370AA24-27CB-432D-B635-3696CB7744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787C0B6A-B911-4244-9BAF-260D6704E647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48000" y="1792800"/>
            <a:ext cx="3880800" cy="4351338"/>
          </a:xfrm>
        </p:spPr>
        <p:txBody>
          <a:bodyPr lIns="0" rIns="288000">
            <a:noAutofit/>
          </a:bodyPr>
          <a:lstStyle>
            <a:lvl1pPr>
              <a:lnSpc>
                <a:spcPts val="2500"/>
              </a:lnSpc>
              <a:spcBef>
                <a:spcPts val="0"/>
              </a:spcBef>
              <a:defRPr sz="2200" b="1">
                <a:solidFill>
                  <a:schemeClr val="accent2"/>
                </a:solidFill>
              </a:defRPr>
            </a:lvl1pPr>
            <a:lvl2pPr marL="0" indent="0">
              <a:lnSpc>
                <a:spcPts val="2400"/>
              </a:lnSpc>
              <a:spcBef>
                <a:spcPts val="750"/>
              </a:spcBef>
              <a:buNone/>
              <a:defRPr sz="2000">
                <a:solidFill>
                  <a:schemeClr val="accent3"/>
                </a:solidFill>
              </a:defRPr>
            </a:lvl2pPr>
            <a:lvl3pPr marL="180000" indent="-198000">
              <a:lnSpc>
                <a:spcPts val="2100"/>
              </a:lnSpc>
              <a:spcBef>
                <a:spcPts val="750"/>
              </a:spcBef>
              <a:buClr>
                <a:srgbClr val="0C54A0"/>
              </a:buClr>
              <a:defRPr sz="1700">
                <a:solidFill>
                  <a:schemeClr val="accent3"/>
                </a:solidFill>
              </a:defRPr>
            </a:lvl3pPr>
            <a:lvl4pPr marL="363600" indent="-144000">
              <a:lnSpc>
                <a:spcPts val="1900"/>
              </a:lnSpc>
              <a:spcBef>
                <a:spcPts val="700"/>
              </a:spcBef>
              <a:buClr>
                <a:srgbClr val="0C54A0"/>
              </a:buClr>
              <a:defRPr sz="1500">
                <a:solidFill>
                  <a:schemeClr val="accent3"/>
                </a:solidFill>
              </a:defRPr>
            </a:lvl4pPr>
          </a:lstStyle>
          <a:p>
            <a:pPr lvl="0"/>
            <a:r>
              <a:rPr lang="en-GB" noProof="0" dirty="0"/>
              <a:t>Text in four levels with bullets and a headline</a:t>
            </a:r>
          </a:p>
          <a:p>
            <a:pPr lvl="1"/>
            <a:r>
              <a:rPr lang="en-GB" dirty="0"/>
              <a:t>Second level</a:t>
            </a:r>
            <a:endParaRPr lang="cs-CZ" dirty="0"/>
          </a:p>
          <a:p>
            <a:pPr lvl="2"/>
            <a:r>
              <a:rPr lang="en-GB" dirty="0"/>
              <a:t>Third level</a:t>
            </a:r>
            <a:endParaRPr lang="cs-CZ" dirty="0"/>
          </a:p>
          <a:p>
            <a:pPr lvl="3"/>
            <a:r>
              <a:rPr lang="en-GB" dirty="0"/>
              <a:t>Fourth level</a:t>
            </a:r>
            <a:endParaRPr lang="cs-CZ" dirty="0"/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id="{574837A5-77F8-423B-9F8C-DB3EC52922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5600" y="155575"/>
            <a:ext cx="2408400" cy="324000"/>
          </a:xfrm>
        </p:spPr>
        <p:txBody>
          <a:bodyPr rIns="216000">
            <a:noAutofit/>
          </a:bodyPr>
          <a:lstStyle>
            <a:lvl1pPr algn="r">
              <a:defRPr sz="15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dirty="0"/>
              <a:t>Update text</a:t>
            </a:r>
            <a:endParaRPr lang="cs-CZ" dirty="0"/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985A1678-7B6F-46D3-B351-42BCE55B8BB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734000" y="1800000"/>
            <a:ext cx="3780000" cy="3060000"/>
          </a:xfrm>
        </p:spPr>
        <p:txBody>
          <a:bodyPr lIns="0" tIns="0" rIns="0" bIns="0">
            <a:noAutofit/>
          </a:bodyPr>
          <a:lstStyle/>
          <a:p>
            <a:r>
              <a:rPr lang="en-GB" dirty="0"/>
              <a:t>Click the icon to add an image.</a:t>
            </a:r>
            <a:endParaRPr lang="cs-CZ" dirty="0"/>
          </a:p>
        </p:txBody>
      </p:sp>
      <p:sp>
        <p:nvSpPr>
          <p:cNvPr id="11" name="Zástupný symbol pro text 10">
            <a:extLst>
              <a:ext uri="{FF2B5EF4-FFF2-40B4-BE49-F238E27FC236}">
                <a16:creationId xmlns:a16="http://schemas.microsoft.com/office/drawing/2014/main" id="{1EE2432E-4F89-4E41-9DA5-73102E382BA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34001" y="5104800"/>
            <a:ext cx="3780000" cy="788400"/>
          </a:xfrm>
        </p:spPr>
        <p:txBody>
          <a:bodyPr lIns="0" rIns="0">
            <a:noAutofit/>
          </a:bodyPr>
          <a:lstStyle>
            <a:lvl1pPr marL="0" marR="0" indent="0" algn="l" defTabSz="6858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00">
                <a:solidFill>
                  <a:schemeClr val="accent2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 dirty="0"/>
              <a:t>Note to the picture </a:t>
            </a:r>
            <a:r>
              <a:rPr lang="en-GB" noProof="0" dirty="0">
                <a:latin typeface="Arial" panose="020B0604020202020204" pitchFamily="34" charset="0"/>
                <a:cs typeface="Arial" panose="020B0604020202020204" pitchFamily="34" charset="0"/>
              </a:rPr>
              <a:t>keep short, maximum in 3 lines, on the left, no hyphenation.  </a:t>
            </a:r>
            <a:br>
              <a:rPr lang="en-GB" noProof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noProof="0" dirty="0">
                <a:latin typeface="Arial" panose="020B0604020202020204" pitchFamily="34" charset="0"/>
                <a:cs typeface="Arial" panose="020B0604020202020204" pitchFamily="34" charset="0"/>
              </a:rPr>
              <a:t>The shorter the better.</a:t>
            </a:r>
            <a:endParaRPr lang="en-GB" noProof="0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5E1C5CB0-5CED-4AAA-A821-4A6FE48584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02000"/>
            <a:ext cx="8726400" cy="435600"/>
          </a:xfrm>
        </p:spPr>
        <p:txBody>
          <a:bodyPr lIns="648000" tIns="0" rIns="648000" bIns="0" anchor="t" anchorCtr="0">
            <a:noAutofit/>
          </a:bodyPr>
          <a:lstStyle>
            <a:lvl1pPr>
              <a:defRPr sz="3100" cap="all" baseline="0">
                <a:solidFill>
                  <a:schemeClr val="accent4"/>
                </a:solidFill>
              </a:defRPr>
            </a:lvl1pPr>
          </a:lstStyle>
          <a:p>
            <a:r>
              <a:rPr lang="en-GB" noProof="0" dirty="0"/>
              <a:t>One line headline on the left</a:t>
            </a:r>
          </a:p>
        </p:txBody>
      </p:sp>
      <p:sp>
        <p:nvSpPr>
          <p:cNvPr id="13" name="Zástupný symbol pro číslo snímku 5">
            <a:extLst>
              <a:ext uri="{FF2B5EF4-FFF2-40B4-BE49-F238E27FC236}">
                <a16:creationId xmlns:a16="http://schemas.microsoft.com/office/drawing/2014/main" id="{F0D6980A-B2B8-470B-9AAF-F6692AF28BD4}"/>
              </a:ext>
            </a:extLst>
          </p:cNvPr>
          <p:cNvSpPr txBox="1">
            <a:spLocks/>
          </p:cNvSpPr>
          <p:nvPr userDrawn="1"/>
        </p:nvSpPr>
        <p:spPr>
          <a:xfrm>
            <a:off x="180000" y="6492873"/>
            <a:ext cx="237600" cy="365126"/>
          </a:xfrm>
          <a:prstGeom prst="rect">
            <a:avLst/>
          </a:prstGeom>
        </p:spPr>
        <p:txBody>
          <a:bodyPr vert="horz" lIns="0" tIns="0" rIns="0" bIns="190800" rtlCol="0" anchor="b" anchorCtr="0"/>
          <a:lstStyle>
            <a:defPPr>
              <a:defRPr lang="cs-CZ"/>
            </a:defPPr>
            <a:lvl1pPr marL="0" algn="ctr" defTabSz="914400" rtl="0" eaLnBrk="1" latinLnBrk="0" hangingPunct="1">
              <a:defRPr sz="1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51CC97F-B359-438B-BC50-D4E0333112D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4" name="Zástupný symbol pro zápatí 4">
            <a:extLst>
              <a:ext uri="{FF2B5EF4-FFF2-40B4-BE49-F238E27FC236}">
                <a16:creationId xmlns:a16="http://schemas.microsoft.com/office/drawing/2014/main" id="{8FDEFD7F-9893-4AB2-A6BA-D2DD735EE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4000" y="6492875"/>
            <a:ext cx="6029864" cy="365125"/>
          </a:xfrm>
        </p:spPr>
        <p:txBody>
          <a:bodyPr lIns="0" tIns="0" bIns="190800" anchor="b" anchorCtr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it-IT"/>
              <a:t>2023-02-20 ENISA presentation to 3GPP/SA3 -- V. Gogou &amp; Ph. Magnabosco</a:t>
            </a:r>
            <a:endParaRPr lang="en-GB" dirty="0"/>
          </a:p>
        </p:txBody>
      </p:sp>
      <p:cxnSp>
        <p:nvCxnSpPr>
          <p:cNvPr id="15" name="Přímá spojnice 14">
            <a:extLst>
              <a:ext uri="{FF2B5EF4-FFF2-40B4-BE49-F238E27FC236}">
                <a16:creationId xmlns:a16="http://schemas.microsoft.com/office/drawing/2014/main" id="{A0F6FA0C-F321-4F4B-AAED-39532E009A77}"/>
              </a:ext>
            </a:extLst>
          </p:cNvPr>
          <p:cNvCxnSpPr>
            <a:cxnSpLocks/>
          </p:cNvCxnSpPr>
          <p:nvPr userDrawn="1"/>
        </p:nvCxnSpPr>
        <p:spPr>
          <a:xfrm>
            <a:off x="441305" y="6534442"/>
            <a:ext cx="0" cy="126925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Picture 48">
            <a:extLst>
              <a:ext uri="{FF2B5EF4-FFF2-40B4-BE49-F238E27FC236}">
                <a16:creationId xmlns:a16="http://schemas.microsoft.com/office/drawing/2014/main" id="{2F619EFB-AE3E-4288-B639-B694A58E1F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200" y="6393600"/>
            <a:ext cx="424954" cy="3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973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- Text+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>
            <a:extLst>
              <a:ext uri="{FF2B5EF4-FFF2-40B4-BE49-F238E27FC236}">
                <a16:creationId xmlns:a16="http://schemas.microsoft.com/office/drawing/2014/main" id="{71915FF0-BD61-4A7E-9972-5300B0BAD6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787C0B6A-B911-4244-9BAF-260D6704E647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48000" y="1792800"/>
            <a:ext cx="3880800" cy="4351338"/>
          </a:xfrm>
        </p:spPr>
        <p:txBody>
          <a:bodyPr lIns="0" rIns="288000">
            <a:noAutofit/>
          </a:bodyPr>
          <a:lstStyle>
            <a:lvl1pPr>
              <a:lnSpc>
                <a:spcPts val="2500"/>
              </a:lnSpc>
              <a:spcBef>
                <a:spcPts val="0"/>
              </a:spcBef>
              <a:defRPr sz="2200" b="1">
                <a:solidFill>
                  <a:schemeClr val="accent2"/>
                </a:solidFill>
              </a:defRPr>
            </a:lvl1pPr>
            <a:lvl2pPr marL="0" indent="0">
              <a:lnSpc>
                <a:spcPts val="2400"/>
              </a:lnSpc>
              <a:spcBef>
                <a:spcPts val="750"/>
              </a:spcBef>
              <a:buNone/>
              <a:defRPr sz="2000">
                <a:solidFill>
                  <a:schemeClr val="accent3"/>
                </a:solidFill>
              </a:defRPr>
            </a:lvl2pPr>
            <a:lvl3pPr marL="180000" indent="-198000">
              <a:lnSpc>
                <a:spcPts val="2100"/>
              </a:lnSpc>
              <a:spcBef>
                <a:spcPts val="750"/>
              </a:spcBef>
              <a:buClr>
                <a:srgbClr val="0C54A0"/>
              </a:buClr>
              <a:defRPr sz="1700">
                <a:solidFill>
                  <a:schemeClr val="accent3"/>
                </a:solidFill>
              </a:defRPr>
            </a:lvl3pPr>
            <a:lvl4pPr marL="363600" indent="-144000">
              <a:lnSpc>
                <a:spcPts val="1900"/>
              </a:lnSpc>
              <a:spcBef>
                <a:spcPts val="700"/>
              </a:spcBef>
              <a:buClr>
                <a:srgbClr val="0C54A0"/>
              </a:buClr>
              <a:defRPr sz="1500">
                <a:solidFill>
                  <a:schemeClr val="accent3"/>
                </a:solidFill>
              </a:defRPr>
            </a:lvl4pPr>
          </a:lstStyle>
          <a:p>
            <a:pPr lvl="0"/>
            <a:r>
              <a:rPr lang="en-GB" noProof="0" dirty="0"/>
              <a:t>Text in four levels with bullets and a headline</a:t>
            </a:r>
          </a:p>
          <a:p>
            <a:pPr lvl="1"/>
            <a:r>
              <a:rPr lang="en-GB" dirty="0"/>
              <a:t>Second level</a:t>
            </a:r>
            <a:endParaRPr lang="cs-CZ" dirty="0"/>
          </a:p>
          <a:p>
            <a:pPr lvl="2"/>
            <a:r>
              <a:rPr lang="en-GB" dirty="0"/>
              <a:t>Third level</a:t>
            </a:r>
            <a:endParaRPr lang="cs-CZ" dirty="0"/>
          </a:p>
          <a:p>
            <a:pPr lvl="3"/>
            <a:r>
              <a:rPr lang="en-GB" dirty="0"/>
              <a:t>Fourth level</a:t>
            </a:r>
            <a:endParaRPr lang="cs-CZ" dirty="0"/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id="{574837A5-77F8-423B-9F8C-DB3EC52922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5600" y="155575"/>
            <a:ext cx="2408400" cy="324000"/>
          </a:xfrm>
        </p:spPr>
        <p:txBody>
          <a:bodyPr rIns="216000">
            <a:noAutofit/>
          </a:bodyPr>
          <a:lstStyle>
            <a:lvl1pPr algn="r">
              <a:defRPr sz="15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dirty="0"/>
              <a:t>Update text</a:t>
            </a:r>
            <a:endParaRPr lang="cs-CZ" dirty="0"/>
          </a:p>
        </p:txBody>
      </p:sp>
      <p:sp>
        <p:nvSpPr>
          <p:cNvPr id="11" name="Zástupný symbol pro text 10">
            <a:extLst>
              <a:ext uri="{FF2B5EF4-FFF2-40B4-BE49-F238E27FC236}">
                <a16:creationId xmlns:a16="http://schemas.microsoft.com/office/drawing/2014/main" id="{1EE2432E-4F89-4E41-9DA5-73102E382BA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08005" y="5432400"/>
            <a:ext cx="3780000" cy="788400"/>
          </a:xfrm>
        </p:spPr>
        <p:txBody>
          <a:bodyPr lIns="0" rIns="0">
            <a:noAutofit/>
          </a:bodyPr>
          <a:lstStyle>
            <a:lvl1pPr marL="0" marR="0" indent="0" algn="l" defTabSz="6858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00">
                <a:solidFill>
                  <a:schemeClr val="accent2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 dirty="0"/>
              <a:t>Note to the table </a:t>
            </a:r>
            <a:r>
              <a:rPr lang="en-GB" noProof="0" dirty="0">
                <a:latin typeface="Arial" panose="020B0604020202020204" pitchFamily="34" charset="0"/>
                <a:cs typeface="Arial" panose="020B0604020202020204" pitchFamily="34" charset="0"/>
              </a:rPr>
              <a:t>keep short, maximum in 3 lines, on the left, no hyphenation.  </a:t>
            </a:r>
            <a:br>
              <a:rPr lang="en-GB" noProof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noProof="0" dirty="0">
                <a:latin typeface="Arial" panose="020B0604020202020204" pitchFamily="34" charset="0"/>
                <a:cs typeface="Arial" panose="020B0604020202020204" pitchFamily="34" charset="0"/>
              </a:rPr>
              <a:t>The shorter the better.</a:t>
            </a:r>
            <a:endParaRPr lang="en-GB" noProof="0" dirty="0"/>
          </a:p>
        </p:txBody>
      </p:sp>
      <p:sp>
        <p:nvSpPr>
          <p:cNvPr id="5" name="Zástupný symbol pro tabulku 4">
            <a:extLst>
              <a:ext uri="{FF2B5EF4-FFF2-40B4-BE49-F238E27FC236}">
                <a16:creationId xmlns:a16="http://schemas.microsoft.com/office/drawing/2014/main" id="{C1A3035E-21FB-4894-92A5-2D93E05F4EA9}"/>
              </a:ext>
            </a:extLst>
          </p:cNvPr>
          <p:cNvSpPr>
            <a:spLocks noGrp="1" noChangeAspect="1"/>
          </p:cNvSpPr>
          <p:nvPr>
            <p:ph type="tbl" sz="quarter" idx="16" hasCustomPrompt="1"/>
          </p:nvPr>
        </p:nvSpPr>
        <p:spPr>
          <a:xfrm>
            <a:off x="4791600" y="1796400"/>
            <a:ext cx="3801600" cy="3517200"/>
          </a:xfrm>
        </p:spPr>
        <p:txBody>
          <a:bodyPr tIns="72000" bIns="72000" anchor="ctr" anchorCtr="0">
            <a:normAutofit/>
          </a:bodyPr>
          <a:lstStyle>
            <a:lvl1pPr>
              <a:defRPr sz="1500" baseline="0"/>
            </a:lvl1pPr>
          </a:lstStyle>
          <a:p>
            <a:r>
              <a:rPr lang="en-GB" dirty="0"/>
              <a:t>Click the icon to add a table</a:t>
            </a:r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3EE5BBE3-65E9-4DED-82CF-0018127F75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02000"/>
            <a:ext cx="8726400" cy="435600"/>
          </a:xfrm>
        </p:spPr>
        <p:txBody>
          <a:bodyPr lIns="648000" tIns="0" rIns="648000" bIns="0" anchor="t" anchorCtr="0">
            <a:noAutofit/>
          </a:bodyPr>
          <a:lstStyle>
            <a:lvl1pPr>
              <a:defRPr sz="3100" cap="all" baseline="0">
                <a:solidFill>
                  <a:schemeClr val="accent4"/>
                </a:solidFill>
              </a:defRPr>
            </a:lvl1pPr>
          </a:lstStyle>
          <a:p>
            <a:r>
              <a:rPr lang="en-GB" noProof="0" dirty="0"/>
              <a:t>One line headline on the left</a:t>
            </a:r>
          </a:p>
        </p:txBody>
      </p:sp>
      <p:sp>
        <p:nvSpPr>
          <p:cNvPr id="13" name="Zástupný symbol pro číslo snímku 5">
            <a:extLst>
              <a:ext uri="{FF2B5EF4-FFF2-40B4-BE49-F238E27FC236}">
                <a16:creationId xmlns:a16="http://schemas.microsoft.com/office/drawing/2014/main" id="{09EE363F-BB4B-4EAE-9EF7-FFD0141DEA8E}"/>
              </a:ext>
            </a:extLst>
          </p:cNvPr>
          <p:cNvSpPr txBox="1">
            <a:spLocks/>
          </p:cNvSpPr>
          <p:nvPr userDrawn="1"/>
        </p:nvSpPr>
        <p:spPr>
          <a:xfrm>
            <a:off x="180000" y="6492873"/>
            <a:ext cx="237600" cy="365126"/>
          </a:xfrm>
          <a:prstGeom prst="rect">
            <a:avLst/>
          </a:prstGeom>
        </p:spPr>
        <p:txBody>
          <a:bodyPr vert="horz" lIns="0" tIns="0" rIns="0" bIns="190800" rtlCol="0" anchor="b" anchorCtr="0"/>
          <a:lstStyle>
            <a:defPPr>
              <a:defRPr lang="cs-CZ"/>
            </a:defPPr>
            <a:lvl1pPr marL="0" algn="ctr" defTabSz="914400" rtl="0" eaLnBrk="1" latinLnBrk="0" hangingPunct="1">
              <a:defRPr sz="1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51CC97F-B359-438B-BC50-D4E0333112D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4" name="Zástupný symbol pro zápatí 4">
            <a:extLst>
              <a:ext uri="{FF2B5EF4-FFF2-40B4-BE49-F238E27FC236}">
                <a16:creationId xmlns:a16="http://schemas.microsoft.com/office/drawing/2014/main" id="{7994F1B0-EEEC-4D46-A804-16BF28577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4000" y="6492875"/>
            <a:ext cx="6029864" cy="365125"/>
          </a:xfrm>
        </p:spPr>
        <p:txBody>
          <a:bodyPr lIns="0" tIns="0" bIns="190800" anchor="b" anchorCtr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it-IT"/>
              <a:t>2023-02-20 ENISA presentation to 3GPP/SA3 -- V. Gogou &amp; Ph. Magnabosco</a:t>
            </a:r>
            <a:endParaRPr lang="en-GB" dirty="0"/>
          </a:p>
        </p:txBody>
      </p:sp>
      <p:cxnSp>
        <p:nvCxnSpPr>
          <p:cNvPr id="15" name="Přímá spojnice 14">
            <a:extLst>
              <a:ext uri="{FF2B5EF4-FFF2-40B4-BE49-F238E27FC236}">
                <a16:creationId xmlns:a16="http://schemas.microsoft.com/office/drawing/2014/main" id="{64399598-AE7F-43DB-BEDF-8D0BB2D0A48B}"/>
              </a:ext>
            </a:extLst>
          </p:cNvPr>
          <p:cNvCxnSpPr>
            <a:cxnSpLocks/>
          </p:cNvCxnSpPr>
          <p:nvPr userDrawn="1"/>
        </p:nvCxnSpPr>
        <p:spPr>
          <a:xfrm>
            <a:off x="441305" y="6534442"/>
            <a:ext cx="0" cy="126925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Picture 48">
            <a:extLst>
              <a:ext uri="{FF2B5EF4-FFF2-40B4-BE49-F238E27FC236}">
                <a16:creationId xmlns:a16="http://schemas.microsoft.com/office/drawing/2014/main" id="{D7707C07-26B6-4E05-8488-1DE0390039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200" y="6393600"/>
            <a:ext cx="424954" cy="3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1746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- Tab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>
            <a:extLst>
              <a:ext uri="{FF2B5EF4-FFF2-40B4-BE49-F238E27FC236}">
                <a16:creationId xmlns:a16="http://schemas.microsoft.com/office/drawing/2014/main" id="{3A9D2D2C-52C6-45E4-A785-4AF57F888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B8B9092-3C55-42C8-B8BB-259BF8C98D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02000"/>
            <a:ext cx="8640000" cy="453600"/>
          </a:xfrm>
        </p:spPr>
        <p:txBody>
          <a:bodyPr lIns="648000" tIns="0" rIns="684000" bIns="0" anchor="t" anchorCtr="0">
            <a:noAutofit/>
          </a:bodyPr>
          <a:lstStyle>
            <a:lvl1pPr>
              <a:lnSpc>
                <a:spcPts val="3400"/>
              </a:lnSpc>
              <a:defRPr sz="3100" cap="all" baseline="0">
                <a:solidFill>
                  <a:schemeClr val="accent4"/>
                </a:solidFill>
              </a:defRPr>
            </a:lvl1pPr>
          </a:lstStyle>
          <a:p>
            <a:r>
              <a:rPr lang="en-GB" noProof="0" dirty="0"/>
              <a:t>One line headline on the left</a:t>
            </a:r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id="{574837A5-77F8-423B-9F8C-DB3EC52922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5600" y="155575"/>
            <a:ext cx="2408400" cy="324000"/>
          </a:xfrm>
        </p:spPr>
        <p:txBody>
          <a:bodyPr rIns="216000">
            <a:noAutofit/>
          </a:bodyPr>
          <a:lstStyle>
            <a:lvl1pPr algn="r">
              <a:defRPr sz="15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dirty="0"/>
              <a:t>Update text</a:t>
            </a:r>
            <a:endParaRPr lang="cs-CZ" dirty="0"/>
          </a:p>
        </p:txBody>
      </p:sp>
      <p:sp>
        <p:nvSpPr>
          <p:cNvPr id="11" name="Zástupný symbol pro text 10">
            <a:extLst>
              <a:ext uri="{FF2B5EF4-FFF2-40B4-BE49-F238E27FC236}">
                <a16:creationId xmlns:a16="http://schemas.microsoft.com/office/drawing/2014/main" id="{1EE2432E-4F89-4E41-9DA5-73102E382BA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8000" y="5432400"/>
            <a:ext cx="2481316" cy="324000"/>
          </a:xfrm>
        </p:spPr>
        <p:txBody>
          <a:bodyPr lIns="0" rIns="0">
            <a:noAutofit/>
          </a:bodyPr>
          <a:lstStyle>
            <a:lvl1pPr>
              <a:lnSpc>
                <a:spcPts val="1800"/>
              </a:lnSpc>
              <a:spcBef>
                <a:spcPts val="0"/>
              </a:spcBef>
              <a:defRPr sz="15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noProof="0" dirty="0"/>
              <a:t>Table note on 1 line</a:t>
            </a:r>
          </a:p>
        </p:txBody>
      </p:sp>
      <p:sp>
        <p:nvSpPr>
          <p:cNvPr id="5" name="Zástupný symbol pro tabulku 4">
            <a:extLst>
              <a:ext uri="{FF2B5EF4-FFF2-40B4-BE49-F238E27FC236}">
                <a16:creationId xmlns:a16="http://schemas.microsoft.com/office/drawing/2014/main" id="{C1A3035E-21FB-4894-92A5-2D93E05F4EA9}"/>
              </a:ext>
            </a:extLst>
          </p:cNvPr>
          <p:cNvSpPr>
            <a:spLocks noGrp="1"/>
          </p:cNvSpPr>
          <p:nvPr>
            <p:ph type="tbl" sz="quarter" idx="16" hasCustomPrompt="1"/>
          </p:nvPr>
        </p:nvSpPr>
        <p:spPr>
          <a:xfrm>
            <a:off x="648000" y="1796400"/>
            <a:ext cx="7848000" cy="3517200"/>
          </a:xfrm>
        </p:spPr>
        <p:txBody>
          <a:bodyPr tIns="72000" bIns="72000" anchor="ctr" anchorCtr="0">
            <a:normAutofit/>
          </a:bodyPr>
          <a:lstStyle>
            <a:lvl1pPr>
              <a:defRPr sz="1500"/>
            </a:lvl1pPr>
          </a:lstStyle>
          <a:p>
            <a:r>
              <a:rPr lang="en-GB" dirty="0"/>
              <a:t>Click the icon to add a table.</a:t>
            </a:r>
            <a:endParaRPr lang="cs-CZ" dirty="0"/>
          </a:p>
        </p:txBody>
      </p:sp>
      <p:cxnSp>
        <p:nvCxnSpPr>
          <p:cNvPr id="12" name="Přímá spojnice 11">
            <a:extLst>
              <a:ext uri="{FF2B5EF4-FFF2-40B4-BE49-F238E27FC236}">
                <a16:creationId xmlns:a16="http://schemas.microsoft.com/office/drawing/2014/main" id="{E4BA578A-7CA3-441A-875C-DA886EF7B869}"/>
              </a:ext>
            </a:extLst>
          </p:cNvPr>
          <p:cNvCxnSpPr>
            <a:cxnSpLocks/>
          </p:cNvCxnSpPr>
          <p:nvPr userDrawn="1"/>
        </p:nvCxnSpPr>
        <p:spPr>
          <a:xfrm>
            <a:off x="441305" y="6534442"/>
            <a:ext cx="0" cy="126925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Zástupný symbol pro číslo snímku 5">
            <a:extLst>
              <a:ext uri="{FF2B5EF4-FFF2-40B4-BE49-F238E27FC236}">
                <a16:creationId xmlns:a16="http://schemas.microsoft.com/office/drawing/2014/main" id="{47BD0CF3-E626-476B-9225-476D0116C2F1}"/>
              </a:ext>
            </a:extLst>
          </p:cNvPr>
          <p:cNvSpPr txBox="1">
            <a:spLocks/>
          </p:cNvSpPr>
          <p:nvPr userDrawn="1"/>
        </p:nvSpPr>
        <p:spPr>
          <a:xfrm>
            <a:off x="180000" y="6492873"/>
            <a:ext cx="237600" cy="365126"/>
          </a:xfrm>
          <a:prstGeom prst="rect">
            <a:avLst/>
          </a:prstGeom>
        </p:spPr>
        <p:txBody>
          <a:bodyPr vert="horz" lIns="0" tIns="0" rIns="0" bIns="190800" rtlCol="0" anchor="b" anchorCtr="0"/>
          <a:lstStyle>
            <a:defPPr>
              <a:defRPr lang="cs-CZ"/>
            </a:defPPr>
            <a:lvl1pPr marL="0" algn="ctr" defTabSz="914400" rtl="0" eaLnBrk="1" latinLnBrk="0" hangingPunct="1">
              <a:defRPr sz="1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51CC97F-B359-438B-BC50-D4E0333112D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8" name="Zástupný symbol pro zápatí 4">
            <a:extLst>
              <a:ext uri="{FF2B5EF4-FFF2-40B4-BE49-F238E27FC236}">
                <a16:creationId xmlns:a16="http://schemas.microsoft.com/office/drawing/2014/main" id="{8A03B3F2-A48A-4D0E-A779-E868557FD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4000" y="6492875"/>
            <a:ext cx="6029864" cy="365125"/>
          </a:xfrm>
        </p:spPr>
        <p:txBody>
          <a:bodyPr lIns="0" tIns="0" bIns="190800" anchor="b" anchorCtr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it-IT" noProof="0"/>
              <a:t>2023-02-20 ENISA presentation to 3GPP/SA3 -- V. Gogou &amp; Ph. Magnabosco</a:t>
            </a:r>
            <a:endParaRPr lang="en-GB" noProof="0" dirty="0"/>
          </a:p>
        </p:txBody>
      </p:sp>
      <p:pic>
        <p:nvPicPr>
          <p:cNvPr id="19" name="Picture 48">
            <a:extLst>
              <a:ext uri="{FF2B5EF4-FFF2-40B4-BE49-F238E27FC236}">
                <a16:creationId xmlns:a16="http://schemas.microsoft.com/office/drawing/2014/main" id="{1D0A7C21-E46D-4406-843B-559E01F435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200" y="6393600"/>
            <a:ext cx="424954" cy="3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208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- Picture+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6F1591F6-46C5-4F72-868A-5E0F3404CF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id="{574837A5-77F8-423B-9F8C-DB3EC52922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5600" y="155575"/>
            <a:ext cx="2408400" cy="324000"/>
          </a:xfrm>
        </p:spPr>
        <p:txBody>
          <a:bodyPr rIns="216000">
            <a:noAutofit/>
          </a:bodyPr>
          <a:lstStyle>
            <a:lvl1pPr algn="r">
              <a:defRPr sz="15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noProof="0" dirty="0"/>
              <a:t>Update text</a:t>
            </a:r>
          </a:p>
        </p:txBody>
      </p:sp>
      <p:sp>
        <p:nvSpPr>
          <p:cNvPr id="11" name="Zástupný symbol pro text 10">
            <a:extLst>
              <a:ext uri="{FF2B5EF4-FFF2-40B4-BE49-F238E27FC236}">
                <a16:creationId xmlns:a16="http://schemas.microsoft.com/office/drawing/2014/main" id="{1EE2432E-4F89-4E41-9DA5-73102E382BA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8000" y="5896800"/>
            <a:ext cx="2481316" cy="324000"/>
          </a:xfrm>
        </p:spPr>
        <p:txBody>
          <a:bodyPr lIns="0" rIns="0">
            <a:noAutofit/>
          </a:bodyPr>
          <a:lstStyle>
            <a:lvl1pPr>
              <a:lnSpc>
                <a:spcPts val="1800"/>
              </a:lnSpc>
              <a:spcBef>
                <a:spcPts val="0"/>
              </a:spcBef>
              <a:defRPr sz="15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noProof="0" dirty="0"/>
              <a:t>Picture note on 1 line</a:t>
            </a:r>
          </a:p>
        </p:txBody>
      </p:sp>
      <p:sp>
        <p:nvSpPr>
          <p:cNvPr id="4" name="Zástupný symbol obrázku 3">
            <a:extLst>
              <a:ext uri="{FF2B5EF4-FFF2-40B4-BE49-F238E27FC236}">
                <a16:creationId xmlns:a16="http://schemas.microsoft.com/office/drawing/2014/main" id="{A19E01E0-95D9-4F6E-9F11-1472DF589D6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48000" y="648000"/>
            <a:ext cx="7848000" cy="5220000"/>
          </a:xfrm>
        </p:spPr>
        <p:txBody>
          <a:bodyPr/>
          <a:lstStyle/>
          <a:p>
            <a:r>
              <a:rPr lang="en-GB" dirty="0"/>
              <a:t>Click the icon to add an image.</a:t>
            </a:r>
            <a:endParaRPr lang="cs-CZ" dirty="0"/>
          </a:p>
        </p:txBody>
      </p:sp>
      <p:cxnSp>
        <p:nvCxnSpPr>
          <p:cNvPr id="10" name="Přímá spojnice 9">
            <a:extLst>
              <a:ext uri="{FF2B5EF4-FFF2-40B4-BE49-F238E27FC236}">
                <a16:creationId xmlns:a16="http://schemas.microsoft.com/office/drawing/2014/main" id="{EAFD109A-B345-4356-B29F-641AD5239122}"/>
              </a:ext>
            </a:extLst>
          </p:cNvPr>
          <p:cNvCxnSpPr>
            <a:cxnSpLocks/>
          </p:cNvCxnSpPr>
          <p:nvPr userDrawn="1"/>
        </p:nvCxnSpPr>
        <p:spPr>
          <a:xfrm>
            <a:off x="441305" y="6534442"/>
            <a:ext cx="0" cy="126925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Zástupný symbol pro číslo snímku 5">
            <a:extLst>
              <a:ext uri="{FF2B5EF4-FFF2-40B4-BE49-F238E27FC236}">
                <a16:creationId xmlns:a16="http://schemas.microsoft.com/office/drawing/2014/main" id="{BF4BDEF5-ED8C-4F8F-9D2A-D3521A15FC63}"/>
              </a:ext>
            </a:extLst>
          </p:cNvPr>
          <p:cNvSpPr txBox="1">
            <a:spLocks/>
          </p:cNvSpPr>
          <p:nvPr userDrawn="1"/>
        </p:nvSpPr>
        <p:spPr>
          <a:xfrm>
            <a:off x="180000" y="6492873"/>
            <a:ext cx="237600" cy="365126"/>
          </a:xfrm>
          <a:prstGeom prst="rect">
            <a:avLst/>
          </a:prstGeom>
        </p:spPr>
        <p:txBody>
          <a:bodyPr vert="horz" lIns="0" tIns="0" rIns="0" bIns="190800" rtlCol="0" anchor="b" anchorCtr="0"/>
          <a:lstStyle>
            <a:defPPr>
              <a:defRPr lang="cs-CZ"/>
            </a:defPPr>
            <a:lvl1pPr marL="0" algn="ctr" defTabSz="914400" rtl="0" eaLnBrk="1" latinLnBrk="0" hangingPunct="1">
              <a:defRPr sz="1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51CC97F-B359-438B-BC50-D4E0333112D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8" name="Zástupný symbol pro zápatí 4">
            <a:extLst>
              <a:ext uri="{FF2B5EF4-FFF2-40B4-BE49-F238E27FC236}">
                <a16:creationId xmlns:a16="http://schemas.microsoft.com/office/drawing/2014/main" id="{A306F1F7-6893-4DE5-9BAE-BADD48F53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4000" y="6492875"/>
            <a:ext cx="6029864" cy="365125"/>
          </a:xfrm>
        </p:spPr>
        <p:txBody>
          <a:bodyPr lIns="0" tIns="0" bIns="190800" anchor="b" anchorCtr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it-IT"/>
              <a:t>2023-02-20 ENISA presentation to 3GPP/SA3 -- V. Gogou &amp; Ph. Magnabosco</a:t>
            </a:r>
            <a:endParaRPr lang="en-GB" dirty="0"/>
          </a:p>
        </p:txBody>
      </p:sp>
      <p:pic>
        <p:nvPicPr>
          <p:cNvPr id="19" name="Picture 48">
            <a:extLst>
              <a:ext uri="{FF2B5EF4-FFF2-40B4-BE49-F238E27FC236}">
                <a16:creationId xmlns:a16="http://schemas.microsoft.com/office/drawing/2014/main" id="{F4D9E57C-97AF-47DA-8816-9D396C40F3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200" y="6393600"/>
            <a:ext cx="424954" cy="3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767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-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FEC6403B-CAB4-4425-9AAE-B24BA1C217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id="{574837A5-77F8-423B-9F8C-DB3EC52922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5600" y="155575"/>
            <a:ext cx="2408400" cy="324000"/>
          </a:xfrm>
        </p:spPr>
        <p:txBody>
          <a:bodyPr rIns="216000">
            <a:noAutofit/>
          </a:bodyPr>
          <a:lstStyle>
            <a:lvl1pPr algn="r">
              <a:defRPr sz="15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dirty="0"/>
              <a:t>Update text</a:t>
            </a:r>
            <a:endParaRPr lang="cs-CZ" dirty="0"/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0B6A6302-7579-4A2C-9414-1E72BF4A4AE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03200" y="1494000"/>
            <a:ext cx="5608800" cy="3297600"/>
          </a:xfrm>
        </p:spPr>
        <p:txBody>
          <a:bodyPr lIns="0" tIns="0" rIns="0" bIns="0">
            <a:noAutofit/>
          </a:bodyPr>
          <a:lstStyle>
            <a:lvl1pPr>
              <a:lnSpc>
                <a:spcPts val="2500"/>
              </a:lnSpc>
              <a:spcBef>
                <a:spcPts val="0"/>
              </a:spcBef>
              <a:defRPr sz="22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dirty="0"/>
              <a:t>Add quote</a:t>
            </a:r>
            <a:endParaRPr lang="cs-CZ" dirty="0"/>
          </a:p>
        </p:txBody>
      </p:sp>
      <p:sp>
        <p:nvSpPr>
          <p:cNvPr id="17" name="Zástupný symbol pro text 16">
            <a:extLst>
              <a:ext uri="{FF2B5EF4-FFF2-40B4-BE49-F238E27FC236}">
                <a16:creationId xmlns:a16="http://schemas.microsoft.com/office/drawing/2014/main" id="{D8AC711C-B9C9-4C74-8CE1-248EC4C17C7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03200" y="5130000"/>
            <a:ext cx="5608800" cy="622800"/>
          </a:xfrm>
        </p:spPr>
        <p:txBody>
          <a:bodyPr lIns="0" tIns="0" rIns="90000" bIns="0">
            <a:noAutofit/>
          </a:bodyPr>
          <a:lstStyle>
            <a:lvl1pPr>
              <a:lnSpc>
                <a:spcPts val="2100"/>
              </a:lnSpc>
              <a:spcBef>
                <a:spcPts val="0"/>
              </a:spcBef>
              <a:defRPr sz="1700" baseline="0">
                <a:solidFill>
                  <a:schemeClr val="accent4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700" baseline="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GB" dirty="0"/>
              <a:t>Add name</a:t>
            </a:r>
            <a:endParaRPr lang="cs-CZ" dirty="0"/>
          </a:p>
          <a:p>
            <a:pPr lvl="1"/>
            <a:r>
              <a:rPr lang="en-GB" dirty="0"/>
              <a:t>Add position</a:t>
            </a:r>
            <a:endParaRPr lang="cs-CZ" dirty="0"/>
          </a:p>
        </p:txBody>
      </p:sp>
      <p:cxnSp>
        <p:nvCxnSpPr>
          <p:cNvPr id="8" name="Přímá spojnice 7">
            <a:extLst>
              <a:ext uri="{FF2B5EF4-FFF2-40B4-BE49-F238E27FC236}">
                <a16:creationId xmlns:a16="http://schemas.microsoft.com/office/drawing/2014/main" id="{866894EF-37AD-4FC5-8A51-57BAD9BEFE27}"/>
              </a:ext>
            </a:extLst>
          </p:cNvPr>
          <p:cNvCxnSpPr>
            <a:cxnSpLocks/>
          </p:cNvCxnSpPr>
          <p:nvPr userDrawn="1"/>
        </p:nvCxnSpPr>
        <p:spPr>
          <a:xfrm>
            <a:off x="441305" y="6534442"/>
            <a:ext cx="0" cy="126925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Zástupný symbol pro číslo snímku 5">
            <a:extLst>
              <a:ext uri="{FF2B5EF4-FFF2-40B4-BE49-F238E27FC236}">
                <a16:creationId xmlns:a16="http://schemas.microsoft.com/office/drawing/2014/main" id="{31334F80-20A5-4069-AF3C-C70B6AD78E4B}"/>
              </a:ext>
            </a:extLst>
          </p:cNvPr>
          <p:cNvSpPr txBox="1">
            <a:spLocks/>
          </p:cNvSpPr>
          <p:nvPr userDrawn="1"/>
        </p:nvSpPr>
        <p:spPr>
          <a:xfrm>
            <a:off x="180000" y="6492873"/>
            <a:ext cx="237600" cy="365126"/>
          </a:xfrm>
          <a:prstGeom prst="rect">
            <a:avLst/>
          </a:prstGeom>
        </p:spPr>
        <p:txBody>
          <a:bodyPr vert="horz" lIns="0" tIns="0" rIns="0" bIns="190800" rtlCol="0" anchor="b" anchorCtr="0"/>
          <a:lstStyle>
            <a:defPPr>
              <a:defRPr lang="cs-CZ"/>
            </a:defPPr>
            <a:lvl1pPr marL="0" algn="ctr" defTabSz="914400" rtl="0" eaLnBrk="1" latinLnBrk="0" hangingPunct="1">
              <a:defRPr sz="1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51CC97F-B359-438B-BC50-D4E0333112D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4" name="Zástupný symbol pro zápatí 4">
            <a:extLst>
              <a:ext uri="{FF2B5EF4-FFF2-40B4-BE49-F238E27FC236}">
                <a16:creationId xmlns:a16="http://schemas.microsoft.com/office/drawing/2014/main" id="{3B5B37FB-07D7-49B9-AFBB-54841C544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4000" y="6492875"/>
            <a:ext cx="6029864" cy="365125"/>
          </a:xfrm>
        </p:spPr>
        <p:txBody>
          <a:bodyPr lIns="0" tIns="0" bIns="190800" anchor="b" anchorCtr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it-IT" noProof="0"/>
              <a:t>2023-02-20 ENISA presentation to 3GPP/SA3 -- V. Gogou &amp; Ph. Magnabosco</a:t>
            </a:r>
            <a:endParaRPr lang="en-GB" noProof="0" dirty="0"/>
          </a:p>
        </p:txBody>
      </p:sp>
      <p:pic>
        <p:nvPicPr>
          <p:cNvPr id="15" name="Picture 48">
            <a:extLst>
              <a:ext uri="{FF2B5EF4-FFF2-40B4-BE49-F238E27FC236}">
                <a16:creationId xmlns:a16="http://schemas.microsoft.com/office/drawing/2014/main" id="{76F7D098-C69F-40A1-ACF5-CBE1B67C63F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200" y="6393600"/>
            <a:ext cx="424954" cy="3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9684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- 4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>
            <a:extLst>
              <a:ext uri="{FF2B5EF4-FFF2-40B4-BE49-F238E27FC236}">
                <a16:creationId xmlns:a16="http://schemas.microsoft.com/office/drawing/2014/main" id="{8AF0B514-85E0-4D9B-AC24-B5281D50B7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B8B9092-3C55-42C8-B8BB-259BF8C98D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02000"/>
            <a:ext cx="8640000" cy="453600"/>
          </a:xfrm>
        </p:spPr>
        <p:txBody>
          <a:bodyPr lIns="648000" tIns="0" rIns="684000" bIns="0" anchor="t" anchorCtr="0">
            <a:noAutofit/>
          </a:bodyPr>
          <a:lstStyle>
            <a:lvl1pPr>
              <a:lnSpc>
                <a:spcPts val="3400"/>
              </a:lnSpc>
              <a:defRPr sz="3100" cap="all" baseline="0">
                <a:solidFill>
                  <a:schemeClr val="accent4"/>
                </a:solidFill>
              </a:defRPr>
            </a:lvl1pPr>
          </a:lstStyle>
          <a:p>
            <a:r>
              <a:rPr lang="en-GB" noProof="0" dirty="0"/>
              <a:t>One line headline, on the left</a:t>
            </a:r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id="{574837A5-77F8-423B-9F8C-DB3EC52922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5600" y="155575"/>
            <a:ext cx="2408400" cy="324000"/>
          </a:xfrm>
        </p:spPr>
        <p:txBody>
          <a:bodyPr rIns="216000">
            <a:noAutofit/>
          </a:bodyPr>
          <a:lstStyle>
            <a:lvl1pPr algn="r">
              <a:defRPr sz="15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noProof="0" dirty="0"/>
              <a:t>Update text</a:t>
            </a:r>
          </a:p>
        </p:txBody>
      </p:sp>
      <p:sp>
        <p:nvSpPr>
          <p:cNvPr id="10" name="Zástupný symbol pro text 9">
            <a:extLst>
              <a:ext uri="{FF2B5EF4-FFF2-40B4-BE49-F238E27FC236}">
                <a16:creationId xmlns:a16="http://schemas.microsoft.com/office/drawing/2014/main" id="{1FE1AF15-0A6A-4965-BA27-85AFA398E86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8000" y="1897200"/>
            <a:ext cx="3913200" cy="2080800"/>
          </a:xfrm>
          <a:solidFill>
            <a:schemeClr val="accent2"/>
          </a:solidFill>
        </p:spPr>
        <p:txBody>
          <a:bodyPr lIns="216000" tIns="180000" rIns="180000" bIns="180000">
            <a:noAutofit/>
          </a:bodyPr>
          <a:lstStyle>
            <a:lvl1pPr>
              <a:lnSpc>
                <a:spcPts val="2500"/>
              </a:lnSpc>
              <a:spcBef>
                <a:spcPts val="0"/>
              </a:spcBef>
              <a:defRPr sz="2200" b="1">
                <a:solidFill>
                  <a:schemeClr val="bg1"/>
                </a:solidFill>
              </a:defRPr>
            </a:lvl1pPr>
            <a:lvl2pPr marL="0" indent="0">
              <a:lnSpc>
                <a:spcPts val="1900"/>
              </a:lnSpc>
              <a:spcBef>
                <a:spcPts val="800"/>
              </a:spcBef>
              <a:buFontTx/>
              <a:buNone/>
              <a:defRPr sz="1500">
                <a:solidFill>
                  <a:schemeClr val="bg1"/>
                </a:solidFill>
              </a:defRPr>
            </a:lvl2pPr>
          </a:lstStyle>
          <a:p>
            <a:pPr lvl="0"/>
            <a:r>
              <a:rPr lang="en-GB" noProof="0" dirty="0"/>
              <a:t>Box headline, two lines maximum</a:t>
            </a:r>
          </a:p>
          <a:p>
            <a:pPr lvl="1"/>
            <a:r>
              <a:rPr lang="en-GB" dirty="0"/>
              <a:t>Second level</a:t>
            </a:r>
            <a:endParaRPr lang="cs-CZ" dirty="0"/>
          </a:p>
        </p:txBody>
      </p:sp>
      <p:sp>
        <p:nvSpPr>
          <p:cNvPr id="20" name="Zástupný symbol pro text 9">
            <a:extLst>
              <a:ext uri="{FF2B5EF4-FFF2-40B4-BE49-F238E27FC236}">
                <a16:creationId xmlns:a16="http://schemas.microsoft.com/office/drawing/2014/main" id="{3ACB5538-946D-4BC7-B27F-EBBEA910CC6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2000" y="1897200"/>
            <a:ext cx="3913200" cy="2080800"/>
          </a:xfrm>
          <a:solidFill>
            <a:schemeClr val="accent6"/>
          </a:solidFill>
        </p:spPr>
        <p:txBody>
          <a:bodyPr lIns="216000" tIns="180000" rIns="180000" bIns="180000">
            <a:noAutofit/>
          </a:bodyPr>
          <a:lstStyle>
            <a:lvl1pPr>
              <a:lnSpc>
                <a:spcPts val="2500"/>
              </a:lnSpc>
              <a:spcBef>
                <a:spcPts val="0"/>
              </a:spcBef>
              <a:defRPr sz="2200" b="1">
                <a:solidFill>
                  <a:schemeClr val="accent2"/>
                </a:solidFill>
              </a:defRPr>
            </a:lvl1pPr>
            <a:lvl2pPr marL="0" indent="0">
              <a:lnSpc>
                <a:spcPts val="1900"/>
              </a:lnSpc>
              <a:spcBef>
                <a:spcPts val="800"/>
              </a:spcBef>
              <a:buFontTx/>
              <a:buNone/>
              <a:defRPr sz="1500">
                <a:solidFill>
                  <a:srgbClr val="5B5B5B"/>
                </a:solidFill>
              </a:defRPr>
            </a:lvl2pPr>
          </a:lstStyle>
          <a:p>
            <a:pPr lvl="0"/>
            <a:r>
              <a:rPr lang="en-GB" noProof="0" dirty="0"/>
              <a:t>Box headline, two lines maximum</a:t>
            </a:r>
          </a:p>
          <a:p>
            <a:pPr lvl="1"/>
            <a:r>
              <a:rPr lang="en-GB" dirty="0"/>
              <a:t>Second level</a:t>
            </a:r>
            <a:endParaRPr lang="cs-CZ" dirty="0"/>
          </a:p>
        </p:txBody>
      </p:sp>
      <p:sp>
        <p:nvSpPr>
          <p:cNvPr id="21" name="Zástupný symbol pro text 9">
            <a:extLst>
              <a:ext uri="{FF2B5EF4-FFF2-40B4-BE49-F238E27FC236}">
                <a16:creationId xmlns:a16="http://schemas.microsoft.com/office/drawing/2014/main" id="{DFF41EB8-20FB-4D8E-BD8B-367986FCE52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8000" y="3978000"/>
            <a:ext cx="3913200" cy="2080800"/>
          </a:xfrm>
          <a:solidFill>
            <a:schemeClr val="accent6"/>
          </a:solidFill>
        </p:spPr>
        <p:txBody>
          <a:bodyPr lIns="216000" tIns="180000" rIns="180000" bIns="180000">
            <a:noAutofit/>
          </a:bodyPr>
          <a:lstStyle>
            <a:lvl1pPr>
              <a:lnSpc>
                <a:spcPts val="2500"/>
              </a:lnSpc>
              <a:spcBef>
                <a:spcPts val="0"/>
              </a:spcBef>
              <a:defRPr sz="2200" b="1">
                <a:solidFill>
                  <a:schemeClr val="accent2"/>
                </a:solidFill>
              </a:defRPr>
            </a:lvl1pPr>
            <a:lvl2pPr marL="0" indent="0">
              <a:lnSpc>
                <a:spcPts val="1900"/>
              </a:lnSpc>
              <a:spcBef>
                <a:spcPts val="800"/>
              </a:spcBef>
              <a:buFontTx/>
              <a:buNone/>
              <a:defRPr sz="150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GB" noProof="0" dirty="0"/>
              <a:t>Box headline, two lines maximum</a:t>
            </a:r>
          </a:p>
          <a:p>
            <a:pPr lvl="1"/>
            <a:r>
              <a:rPr lang="en-GB" dirty="0"/>
              <a:t>Second level</a:t>
            </a:r>
            <a:endParaRPr lang="cs-CZ" dirty="0"/>
          </a:p>
        </p:txBody>
      </p:sp>
      <p:sp>
        <p:nvSpPr>
          <p:cNvPr id="11" name="Zástupný symbol pro text 9">
            <a:extLst>
              <a:ext uri="{FF2B5EF4-FFF2-40B4-BE49-F238E27FC236}">
                <a16:creationId xmlns:a16="http://schemas.microsoft.com/office/drawing/2014/main" id="{55544A8F-0B2D-4E00-9596-9F1CAE8B326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82802" y="3978000"/>
            <a:ext cx="3913200" cy="2080800"/>
          </a:xfrm>
          <a:solidFill>
            <a:schemeClr val="accent4"/>
          </a:solidFill>
        </p:spPr>
        <p:txBody>
          <a:bodyPr lIns="216000" tIns="180000" rIns="180000" bIns="180000">
            <a:noAutofit/>
          </a:bodyPr>
          <a:lstStyle>
            <a:lvl1pPr>
              <a:lnSpc>
                <a:spcPts val="2500"/>
              </a:lnSpc>
              <a:spcBef>
                <a:spcPts val="0"/>
              </a:spcBef>
              <a:defRPr sz="2200" b="1">
                <a:solidFill>
                  <a:schemeClr val="bg1"/>
                </a:solidFill>
              </a:defRPr>
            </a:lvl1pPr>
            <a:lvl2pPr marL="0" indent="0">
              <a:lnSpc>
                <a:spcPts val="1900"/>
              </a:lnSpc>
              <a:spcBef>
                <a:spcPts val="800"/>
              </a:spcBef>
              <a:buFontTx/>
              <a:buNone/>
              <a:defRPr sz="1500">
                <a:solidFill>
                  <a:schemeClr val="bg1"/>
                </a:solidFill>
              </a:defRPr>
            </a:lvl2pPr>
          </a:lstStyle>
          <a:p>
            <a:pPr lvl="0"/>
            <a:r>
              <a:rPr lang="en-GB" noProof="0" dirty="0"/>
              <a:t>Box headline, two lines maximum</a:t>
            </a:r>
          </a:p>
          <a:p>
            <a:pPr lvl="1"/>
            <a:r>
              <a:rPr lang="en-GB" dirty="0"/>
              <a:t>Second level</a:t>
            </a:r>
            <a:endParaRPr lang="cs-CZ" dirty="0"/>
          </a:p>
        </p:txBody>
      </p:sp>
      <p:cxnSp>
        <p:nvCxnSpPr>
          <p:cNvPr id="13" name="Přímá spojnice 12">
            <a:extLst>
              <a:ext uri="{FF2B5EF4-FFF2-40B4-BE49-F238E27FC236}">
                <a16:creationId xmlns:a16="http://schemas.microsoft.com/office/drawing/2014/main" id="{20795802-94BC-43E9-9B22-8B7E5BCEBB34}"/>
              </a:ext>
            </a:extLst>
          </p:cNvPr>
          <p:cNvCxnSpPr>
            <a:cxnSpLocks/>
          </p:cNvCxnSpPr>
          <p:nvPr userDrawn="1"/>
        </p:nvCxnSpPr>
        <p:spPr>
          <a:xfrm>
            <a:off x="441305" y="6534442"/>
            <a:ext cx="0" cy="126925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Zástupný symbol pro číslo snímku 5">
            <a:extLst>
              <a:ext uri="{FF2B5EF4-FFF2-40B4-BE49-F238E27FC236}">
                <a16:creationId xmlns:a16="http://schemas.microsoft.com/office/drawing/2014/main" id="{43F7AAA0-31EC-47F2-8B15-614FD89B59E9}"/>
              </a:ext>
            </a:extLst>
          </p:cNvPr>
          <p:cNvSpPr txBox="1">
            <a:spLocks/>
          </p:cNvSpPr>
          <p:nvPr userDrawn="1"/>
        </p:nvSpPr>
        <p:spPr>
          <a:xfrm>
            <a:off x="180000" y="6492873"/>
            <a:ext cx="237600" cy="365126"/>
          </a:xfrm>
          <a:prstGeom prst="rect">
            <a:avLst/>
          </a:prstGeom>
        </p:spPr>
        <p:txBody>
          <a:bodyPr vert="horz" lIns="0" tIns="0" rIns="0" bIns="190800" rtlCol="0" anchor="b" anchorCtr="0"/>
          <a:lstStyle>
            <a:defPPr>
              <a:defRPr lang="cs-CZ"/>
            </a:defPPr>
            <a:lvl1pPr marL="0" algn="ctr" defTabSz="914400" rtl="0" eaLnBrk="1" latinLnBrk="0" hangingPunct="1">
              <a:defRPr sz="1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51CC97F-B359-438B-BC50-D4E0333112D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7" name="Zástupný symbol pro zápatí 4">
            <a:extLst>
              <a:ext uri="{FF2B5EF4-FFF2-40B4-BE49-F238E27FC236}">
                <a16:creationId xmlns:a16="http://schemas.microsoft.com/office/drawing/2014/main" id="{ABBB20E8-FB9A-4990-B77F-1943D35EF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4000" y="6492875"/>
            <a:ext cx="6029864" cy="365125"/>
          </a:xfrm>
        </p:spPr>
        <p:txBody>
          <a:bodyPr lIns="0" tIns="0" bIns="190800" anchor="b" anchorCtr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it-IT"/>
              <a:t>2023-02-20 ENISA presentation to 3GPP/SA3 -- V. Gogou &amp; Ph. Magnabosco</a:t>
            </a:r>
            <a:endParaRPr lang="en-GB" dirty="0"/>
          </a:p>
        </p:txBody>
      </p:sp>
      <p:pic>
        <p:nvPicPr>
          <p:cNvPr id="18" name="Picture 48">
            <a:extLst>
              <a:ext uri="{FF2B5EF4-FFF2-40B4-BE49-F238E27FC236}">
                <a16:creationId xmlns:a16="http://schemas.microsoft.com/office/drawing/2014/main" id="{6786C610-07D0-474F-8A21-E918E7E30E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200" y="6393600"/>
            <a:ext cx="424954" cy="3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95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6250E269-9892-482D-A384-E5F1F5199C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7" name="Zástupný symbol pro text 6">
            <a:extLst>
              <a:ext uri="{FF2B5EF4-FFF2-40B4-BE49-F238E27FC236}">
                <a16:creationId xmlns:a16="http://schemas.microsoft.com/office/drawing/2014/main" id="{4BC0B21D-311F-4CB4-8C75-B675EAFC22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088000"/>
            <a:ext cx="9140765" cy="3708000"/>
          </a:xfrm>
        </p:spPr>
        <p:txBody>
          <a:bodyPr lIns="648000" tIns="0" rIns="648000" bIns="0">
            <a:noAutofit/>
          </a:bodyPr>
          <a:lstStyle>
            <a:lvl1pPr>
              <a:lnSpc>
                <a:spcPts val="2760"/>
              </a:lnSpc>
              <a:spcBef>
                <a:spcPts val="0"/>
              </a:spcBef>
              <a:defRPr sz="2300">
                <a:solidFill>
                  <a:schemeClr val="accent2"/>
                </a:solidFill>
              </a:defRPr>
            </a:lvl1pPr>
            <a:lvl2pPr marL="0" indent="0">
              <a:lnSpc>
                <a:spcPts val="2400"/>
              </a:lnSpc>
              <a:spcBef>
                <a:spcPts val="800"/>
              </a:spcBef>
              <a:spcAft>
                <a:spcPts val="800"/>
              </a:spcAft>
              <a:buFontTx/>
              <a:buNone/>
              <a:defRPr sz="200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GB" dirty="0"/>
              <a:t>Add presentation summary</a:t>
            </a:r>
            <a:endParaRPr lang="cs-CZ" dirty="0"/>
          </a:p>
          <a:p>
            <a:pPr lvl="1"/>
            <a:r>
              <a:rPr lang="en-GB" dirty="0"/>
              <a:t>Second level</a:t>
            </a:r>
            <a:endParaRPr lang="cs-CZ" dirty="0"/>
          </a:p>
        </p:txBody>
      </p:sp>
      <p:sp>
        <p:nvSpPr>
          <p:cNvPr id="8" name="Zástupný symbol pro text 7">
            <a:extLst>
              <a:ext uri="{FF2B5EF4-FFF2-40B4-BE49-F238E27FC236}">
                <a16:creationId xmlns:a16="http://schemas.microsoft.com/office/drawing/2014/main" id="{241DBF86-3490-4553-BE17-F3BE1330D2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702000"/>
            <a:ext cx="7009200" cy="435600"/>
          </a:xfrm>
        </p:spPr>
        <p:txBody>
          <a:bodyPr lIns="648000" tIns="0" rIns="684000" bIns="0">
            <a:noAutofit/>
          </a:bodyPr>
          <a:lstStyle>
            <a:lvl1pPr>
              <a:defRPr sz="33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Click to add summary</a:t>
            </a:r>
            <a:endParaRPr lang="cs-CZ" dirty="0"/>
          </a:p>
        </p:txBody>
      </p:sp>
      <p:cxnSp>
        <p:nvCxnSpPr>
          <p:cNvPr id="9" name="Přímá spojnice 8">
            <a:extLst>
              <a:ext uri="{FF2B5EF4-FFF2-40B4-BE49-F238E27FC236}">
                <a16:creationId xmlns:a16="http://schemas.microsoft.com/office/drawing/2014/main" id="{E681D5FD-A248-48F8-AA7B-D72E2B1F2518}"/>
              </a:ext>
            </a:extLst>
          </p:cNvPr>
          <p:cNvCxnSpPr>
            <a:cxnSpLocks/>
          </p:cNvCxnSpPr>
          <p:nvPr userDrawn="1"/>
        </p:nvCxnSpPr>
        <p:spPr>
          <a:xfrm>
            <a:off x="441305" y="6534442"/>
            <a:ext cx="0" cy="126925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Zástupný symbol pro číslo snímku 5">
            <a:extLst>
              <a:ext uri="{FF2B5EF4-FFF2-40B4-BE49-F238E27FC236}">
                <a16:creationId xmlns:a16="http://schemas.microsoft.com/office/drawing/2014/main" id="{8E757116-ABDD-4F3B-B514-2C99E520B9AC}"/>
              </a:ext>
            </a:extLst>
          </p:cNvPr>
          <p:cNvSpPr txBox="1">
            <a:spLocks/>
          </p:cNvSpPr>
          <p:nvPr userDrawn="1"/>
        </p:nvSpPr>
        <p:spPr>
          <a:xfrm>
            <a:off x="180000" y="6492873"/>
            <a:ext cx="237600" cy="365126"/>
          </a:xfrm>
          <a:prstGeom prst="rect">
            <a:avLst/>
          </a:prstGeom>
        </p:spPr>
        <p:txBody>
          <a:bodyPr vert="horz" lIns="0" tIns="0" rIns="0" bIns="190800" rtlCol="0" anchor="b" anchorCtr="0"/>
          <a:lstStyle>
            <a:defPPr>
              <a:defRPr lang="cs-CZ"/>
            </a:defPPr>
            <a:lvl1pPr marL="0" algn="ctr" defTabSz="914400" rtl="0" eaLnBrk="1" latinLnBrk="0" hangingPunct="1">
              <a:defRPr sz="1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51CC97F-B359-438B-BC50-D4E0333112D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3" name="Zástupný symbol pro zápatí 4">
            <a:extLst>
              <a:ext uri="{FF2B5EF4-FFF2-40B4-BE49-F238E27FC236}">
                <a16:creationId xmlns:a16="http://schemas.microsoft.com/office/drawing/2014/main" id="{9BB379B9-EAF2-416A-A328-F37E32AD3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4000" y="6492875"/>
            <a:ext cx="6029864" cy="365125"/>
          </a:xfrm>
        </p:spPr>
        <p:txBody>
          <a:bodyPr lIns="0" tIns="0" bIns="190800" anchor="b" anchorCtr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it-IT" noProof="0"/>
              <a:t>2023-02-20 ENISA presentation to 3GPP/SA3 -- V. Gogou &amp; Ph. Magnabosco</a:t>
            </a:r>
            <a:endParaRPr lang="en-GB" noProof="0" dirty="0"/>
          </a:p>
        </p:txBody>
      </p:sp>
      <p:pic>
        <p:nvPicPr>
          <p:cNvPr id="14" name="Picture 48">
            <a:extLst>
              <a:ext uri="{FF2B5EF4-FFF2-40B4-BE49-F238E27FC236}">
                <a16:creationId xmlns:a16="http://schemas.microsoft.com/office/drawing/2014/main" id="{8999DDEF-F82D-4956-86F1-93302E2E7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200" y="6393600"/>
            <a:ext cx="424954" cy="3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9892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cký objekt 11">
            <a:extLst>
              <a:ext uri="{FF2B5EF4-FFF2-40B4-BE49-F238E27FC236}">
                <a16:creationId xmlns:a16="http://schemas.microsoft.com/office/drawing/2014/main" id="{D803C463-710E-459D-AC17-2B21EF7F4B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B8B9092-3C55-42C8-B8BB-259BF8C98D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720800"/>
            <a:ext cx="6516000" cy="871200"/>
          </a:xfrm>
        </p:spPr>
        <p:txBody>
          <a:bodyPr lIns="648000" tIns="0" rIns="684000" bIns="0" anchor="t" anchorCtr="0">
            <a:noAutofit/>
          </a:bodyPr>
          <a:lstStyle>
            <a:lvl1pPr>
              <a:lnSpc>
                <a:spcPts val="3400"/>
              </a:lnSpc>
              <a:defRPr sz="3100" cap="all" baseline="0">
                <a:solidFill>
                  <a:schemeClr val="accent4"/>
                </a:solidFill>
              </a:defRPr>
            </a:lvl1pPr>
          </a:lstStyle>
          <a:p>
            <a:r>
              <a:rPr lang="cs-CZ" dirty="0"/>
              <a:t>THANK YOU FOR YOUR ATTENTION</a:t>
            </a:r>
            <a:br>
              <a:rPr lang="cs-CZ" dirty="0"/>
            </a:br>
            <a:endParaRPr lang="cs-CZ" dirty="0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55F60E52-3519-4A1B-BBBA-935B2277D7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4705200"/>
            <a:ext cx="6516000" cy="871200"/>
          </a:xfrm>
        </p:spPr>
        <p:txBody>
          <a:bodyPr lIns="648000" tIns="0" rIns="180000" bIns="0">
            <a:noAutofit/>
          </a:bodyPr>
          <a:lstStyle>
            <a:lvl1pPr>
              <a:lnSpc>
                <a:spcPts val="1920"/>
              </a:lnSpc>
              <a:spcBef>
                <a:spcPts val="0"/>
              </a:spcBef>
              <a:spcAft>
                <a:spcPts val="500"/>
              </a:spcAft>
              <a:defRPr sz="1600" b="0">
                <a:solidFill>
                  <a:schemeClr val="accent2"/>
                </a:solidFill>
              </a:defRPr>
            </a:lvl1pPr>
            <a:lvl2pPr marL="0" indent="0">
              <a:lnSpc>
                <a:spcPts val="1440"/>
              </a:lnSpc>
              <a:spcBef>
                <a:spcPts val="0"/>
              </a:spcBef>
              <a:buFontTx/>
              <a:buNone/>
              <a:defRPr sz="1200">
                <a:solidFill>
                  <a:schemeClr val="accent3"/>
                </a:solidFill>
              </a:defRPr>
            </a:lvl2pPr>
            <a:lvl3pPr marL="180000" indent="-180000">
              <a:lnSpc>
                <a:spcPts val="2200"/>
              </a:lnSpc>
              <a:spcBef>
                <a:spcPts val="750"/>
              </a:spcBef>
              <a:buClr>
                <a:srgbClr val="0C54A0"/>
              </a:buClr>
              <a:defRPr sz="1700">
                <a:solidFill>
                  <a:srgbClr val="5B5B5B"/>
                </a:solidFill>
              </a:defRPr>
            </a:lvl3pPr>
            <a:lvl4pPr marL="505350" indent="-285750">
              <a:defRPr lang="cs-CZ" sz="1500" kern="1200" dirty="0" smtClean="0">
                <a:solidFill>
                  <a:srgbClr val="5B5B5B"/>
                </a:solidFill>
                <a:latin typeface="+mn-lt"/>
                <a:ea typeface="+mn-ea"/>
                <a:cs typeface="+mn-cs"/>
              </a:defRPr>
            </a:lvl4pPr>
          </a:lstStyle>
          <a:p>
            <a:pPr lvl="0"/>
            <a:r>
              <a:rPr lang="en-GB" dirty="0"/>
              <a:t>Update text</a:t>
            </a:r>
            <a:endParaRPr lang="cs-CZ" dirty="0"/>
          </a:p>
          <a:p>
            <a:pPr lvl="1"/>
            <a:r>
              <a:rPr lang="en-GB" dirty="0"/>
              <a:t>Second level</a:t>
            </a:r>
            <a:endParaRPr lang="cs-CZ" dirty="0"/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id="{F705BC74-A64B-4A93-8E18-253EDE62D6D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71200" y="6022800"/>
            <a:ext cx="1975517" cy="344487"/>
          </a:xfrm>
        </p:spPr>
        <p:txBody>
          <a:bodyPr lIns="0" tIns="0" rIns="0" bIns="0" anchor="t" anchorCtr="0">
            <a:noAutofit/>
          </a:bodyPr>
          <a:lstStyle>
            <a:lvl1pPr>
              <a:defRPr sz="16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dirty="0"/>
              <a:t>Add mobile</a:t>
            </a:r>
            <a:endParaRPr lang="cs-CZ" dirty="0"/>
          </a:p>
        </p:txBody>
      </p:sp>
      <p:sp>
        <p:nvSpPr>
          <p:cNvPr id="11" name="Zástupný symbol pro text 8">
            <a:extLst>
              <a:ext uri="{FF2B5EF4-FFF2-40B4-BE49-F238E27FC236}">
                <a16:creationId xmlns:a16="http://schemas.microsoft.com/office/drawing/2014/main" id="{4838C64F-DF99-485F-B72D-B79233A99E7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14000" y="6022800"/>
            <a:ext cx="3402000" cy="344487"/>
          </a:xfrm>
        </p:spPr>
        <p:txBody>
          <a:bodyPr lIns="0" tIns="0" rIns="0" bIns="0" anchor="t" anchorCtr="0">
            <a:no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dirty="0"/>
              <a:t>Add e-mail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258957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slide 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cký objekt 8">
            <a:extLst>
              <a:ext uri="{FF2B5EF4-FFF2-40B4-BE49-F238E27FC236}">
                <a16:creationId xmlns:a16="http://schemas.microsoft.com/office/drawing/2014/main" id="{ABC5067A-BB5E-4A8D-AA58-C6B1AB75DE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B8B9092-3C55-42C8-B8BB-259BF8C98D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720800"/>
            <a:ext cx="6516000" cy="871200"/>
          </a:xfrm>
        </p:spPr>
        <p:txBody>
          <a:bodyPr lIns="648000" tIns="0" rIns="684000" bIns="0" anchor="t" anchorCtr="0">
            <a:noAutofit/>
          </a:bodyPr>
          <a:lstStyle>
            <a:lvl1pPr>
              <a:lnSpc>
                <a:spcPts val="3400"/>
              </a:lnSpc>
              <a:defRPr sz="3100" cap="all" baseline="0">
                <a:solidFill>
                  <a:schemeClr val="accent4"/>
                </a:solidFill>
              </a:defRPr>
            </a:lvl1pPr>
          </a:lstStyle>
          <a:p>
            <a:r>
              <a:rPr lang="en-GB" noProof="0" dirty="0"/>
              <a:t>Thank you for your attention</a:t>
            </a:r>
            <a:br>
              <a:rPr lang="cs-CZ" dirty="0"/>
            </a:br>
            <a:endParaRPr lang="cs-CZ" dirty="0"/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5AB60F23-0424-4CBC-BBCB-BB5623C22691}"/>
              </a:ext>
            </a:extLst>
          </p:cNvPr>
          <p:cNvSpPr txBox="1"/>
          <p:nvPr userDrawn="1"/>
        </p:nvSpPr>
        <p:spPr>
          <a:xfrm>
            <a:off x="936000" y="5200649"/>
            <a:ext cx="1943101" cy="338400"/>
          </a:xfrm>
          <a:prstGeom prst="rect">
            <a:avLst/>
          </a:prstGeom>
          <a:noFill/>
        </p:spPr>
        <p:txBody>
          <a:bodyPr wrap="square" lIns="0" bIns="0" rtlCol="0">
            <a:noAutofit/>
          </a:bodyPr>
          <a:lstStyle/>
          <a:p>
            <a:endParaRPr lang="cs-CZ" sz="1600" dirty="0">
              <a:solidFill>
                <a:srgbClr val="0C54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9FCB1D3A-AAEF-4197-9DA2-2B4EABAC9F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7700" y="4435200"/>
            <a:ext cx="3389462" cy="447351"/>
          </a:xfrm>
        </p:spPr>
        <p:txBody>
          <a:bodyPr lIns="0" tIns="0" rIns="0" bIns="0">
            <a:normAutofit/>
          </a:bodyPr>
          <a:lstStyle>
            <a:lvl1pPr marL="0" marR="0" indent="0" algn="l" defTabSz="6858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accent3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noProof="0" dirty="0" err="1">
                <a:latin typeface="Arial" panose="020B0604020202020204" pitchFamily="34" charset="0"/>
                <a:cs typeface="Arial" panose="020B0604020202020204" pitchFamily="34" charset="0"/>
              </a:rPr>
              <a:t>Vasilissis</a:t>
            </a:r>
            <a:r>
              <a:rPr lang="en-GB" sz="1200" noProof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200" noProof="0" dirty="0" err="1">
                <a:latin typeface="Arial" panose="020B0604020202020204" pitchFamily="34" charset="0"/>
                <a:cs typeface="Arial" panose="020B0604020202020204" pitchFamily="34" charset="0"/>
              </a:rPr>
              <a:t>Sofias</a:t>
            </a:r>
            <a:r>
              <a:rPr lang="en-GB" sz="1200" noProof="0" dirty="0">
                <a:latin typeface="Arial" panose="020B0604020202020204" pitchFamily="34" charset="0"/>
                <a:cs typeface="Arial" panose="020B0604020202020204" pitchFamily="34" charset="0"/>
              </a:rPr>
              <a:t> Str 1, </a:t>
            </a:r>
            <a:r>
              <a:rPr lang="en-GB" sz="1200" noProof="0" dirty="0" err="1">
                <a:latin typeface="Arial" panose="020B0604020202020204" pitchFamily="34" charset="0"/>
                <a:cs typeface="Arial" panose="020B0604020202020204" pitchFamily="34" charset="0"/>
              </a:rPr>
              <a:t>Maroussi</a:t>
            </a:r>
            <a:r>
              <a:rPr lang="en-GB" sz="1200" noProof="0" dirty="0">
                <a:latin typeface="Arial" panose="020B0604020202020204" pitchFamily="34" charset="0"/>
                <a:cs typeface="Arial" panose="020B0604020202020204" pitchFamily="34" charset="0"/>
              </a:rPr>
              <a:t> 151 24</a:t>
            </a:r>
          </a:p>
          <a:p>
            <a:pPr marL="0" marR="0" lvl="0" indent="0" algn="l" defTabSz="6858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noProof="0" dirty="0" err="1">
                <a:latin typeface="Arial" panose="020B0604020202020204" pitchFamily="34" charset="0"/>
                <a:cs typeface="Arial" panose="020B0604020202020204" pitchFamily="34" charset="0"/>
              </a:rPr>
              <a:t>Attiki</a:t>
            </a:r>
            <a:r>
              <a:rPr lang="en-GB" sz="1200" noProof="0" dirty="0">
                <a:latin typeface="Arial" panose="020B0604020202020204" pitchFamily="34" charset="0"/>
                <a:cs typeface="Arial" panose="020B0604020202020204" pitchFamily="34" charset="0"/>
              </a:rPr>
              <a:t>, Greece</a:t>
            </a:r>
          </a:p>
          <a:p>
            <a:pPr lvl="0"/>
            <a:endParaRPr lang="cs-CZ" dirty="0"/>
          </a:p>
        </p:txBody>
      </p:sp>
      <p:sp>
        <p:nvSpPr>
          <p:cNvPr id="11" name="Zástupný symbol pro text 10">
            <a:extLst>
              <a:ext uri="{FF2B5EF4-FFF2-40B4-BE49-F238E27FC236}">
                <a16:creationId xmlns:a16="http://schemas.microsoft.com/office/drawing/2014/main" id="{8250660C-BC9D-40B0-9D82-07EE200B7C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32400" y="5262564"/>
            <a:ext cx="2449513" cy="234950"/>
          </a:xfrm>
        </p:spPr>
        <p:txBody>
          <a:bodyPr lIns="0" tIns="0" rIns="0" bIns="0"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dirty="0"/>
              <a:t>Add mobile</a:t>
            </a:r>
            <a:endParaRPr lang="cs-CZ" dirty="0"/>
          </a:p>
        </p:txBody>
      </p:sp>
      <p:sp>
        <p:nvSpPr>
          <p:cNvPr id="13" name="Zástupný symbol pro text 12">
            <a:extLst>
              <a:ext uri="{FF2B5EF4-FFF2-40B4-BE49-F238E27FC236}">
                <a16:creationId xmlns:a16="http://schemas.microsoft.com/office/drawing/2014/main" id="{B9614E74-6A64-490F-9956-A27705AD755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32400" y="5680800"/>
            <a:ext cx="2449513" cy="234950"/>
          </a:xfrm>
        </p:spPr>
        <p:txBody>
          <a:bodyPr lIns="0" tIns="0" rIns="0" bIns="0">
            <a:no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dirty="0"/>
              <a:t>Add e-mail</a:t>
            </a:r>
            <a:endParaRPr lang="cs-CZ" dirty="0"/>
          </a:p>
        </p:txBody>
      </p:sp>
      <p:sp>
        <p:nvSpPr>
          <p:cNvPr id="15" name="Zástupný symbol pro text 14">
            <a:extLst>
              <a:ext uri="{FF2B5EF4-FFF2-40B4-BE49-F238E27FC236}">
                <a16:creationId xmlns:a16="http://schemas.microsoft.com/office/drawing/2014/main" id="{C310484F-C407-4969-946C-DBE54D0AE8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2400" y="6066000"/>
            <a:ext cx="2449513" cy="234950"/>
          </a:xfrm>
        </p:spPr>
        <p:txBody>
          <a:bodyPr lIns="0" tIns="0" rIns="0" bIns="0"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dirty="0"/>
              <a:t>Add website address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76831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F31C81FB-2ECA-4423-89CF-64DC84D79E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Zástupný symbol obrázku 9">
            <a:extLst>
              <a:ext uri="{FF2B5EF4-FFF2-40B4-BE49-F238E27FC236}">
                <a16:creationId xmlns:a16="http://schemas.microsoft.com/office/drawing/2014/main" id="{6BF95DFC-F905-4D29-A54A-AA605CC18FA7}"/>
              </a:ext>
            </a:extLst>
          </p:cNvPr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6570000" y="1728000"/>
            <a:ext cx="2574000" cy="2574000"/>
          </a:xfrm>
        </p:spPr>
        <p:txBody>
          <a:bodyPr>
            <a:noAutofit/>
          </a:bodyPr>
          <a:lstStyle/>
          <a:p>
            <a:r>
              <a:rPr lang="en-GB" dirty="0"/>
              <a:t>Click the icon to add an image.</a:t>
            </a:r>
            <a:endParaRPr lang="cs-CZ" dirty="0"/>
          </a:p>
        </p:txBody>
      </p:sp>
      <p:sp>
        <p:nvSpPr>
          <p:cNvPr id="12" name="Zástupný symbol obrázku 11">
            <a:extLst>
              <a:ext uri="{FF2B5EF4-FFF2-40B4-BE49-F238E27FC236}">
                <a16:creationId xmlns:a16="http://schemas.microsoft.com/office/drawing/2014/main" id="{79C4C244-6CAB-4FEB-A4DB-EDC99BB82C4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570000" y="4301999"/>
            <a:ext cx="2576937" cy="2556549"/>
          </a:xfrm>
        </p:spPr>
        <p:txBody>
          <a:bodyPr/>
          <a:lstStyle/>
          <a:p>
            <a:r>
              <a:rPr lang="en-GB" dirty="0"/>
              <a:t>Click the icon to add an image.</a:t>
            </a:r>
            <a:endParaRPr lang="cs-CZ" dirty="0"/>
          </a:p>
        </p:txBody>
      </p:sp>
      <p:sp>
        <p:nvSpPr>
          <p:cNvPr id="6" name="Zástupný symbol pro text 3">
            <a:extLst>
              <a:ext uri="{FF2B5EF4-FFF2-40B4-BE49-F238E27FC236}">
                <a16:creationId xmlns:a16="http://schemas.microsoft.com/office/drawing/2014/main" id="{5F21CE08-D60E-4929-95AA-9DAA407F87A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4759200"/>
            <a:ext cx="6570663" cy="638175"/>
          </a:xfrm>
        </p:spPr>
        <p:txBody>
          <a:bodyPr lIns="648000" tIns="0" rIns="648000" bIns="0">
            <a:noAutofit/>
          </a:bodyPr>
          <a:lstStyle>
            <a:lvl1pPr>
              <a:lnSpc>
                <a:spcPts val="1920"/>
              </a:lnSpc>
              <a:spcBef>
                <a:spcPts val="0"/>
              </a:spcBef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ts val="1440"/>
              </a:lnSpc>
              <a:spcBef>
                <a:spcPts val="0"/>
              </a:spcBef>
              <a:buFontTx/>
              <a:buNone/>
              <a:defRPr sz="1200">
                <a:solidFill>
                  <a:schemeClr val="bg1"/>
                </a:solidFill>
              </a:defRPr>
            </a:lvl2pPr>
          </a:lstStyle>
          <a:p>
            <a:pPr lvl="0"/>
            <a:r>
              <a:rPr lang="en-GB" dirty="0"/>
              <a:t>Update subtitle</a:t>
            </a:r>
            <a:endParaRPr lang="cs-CZ" dirty="0"/>
          </a:p>
          <a:p>
            <a:pPr lvl="1"/>
            <a:r>
              <a:rPr lang="en-GB" dirty="0"/>
              <a:t>Second level</a:t>
            </a:r>
            <a:endParaRPr lang="cs-CZ" dirty="0"/>
          </a:p>
        </p:txBody>
      </p:sp>
      <p:cxnSp>
        <p:nvCxnSpPr>
          <p:cNvPr id="8" name="Přímá spojnice 7">
            <a:extLst>
              <a:ext uri="{FF2B5EF4-FFF2-40B4-BE49-F238E27FC236}">
                <a16:creationId xmlns:a16="http://schemas.microsoft.com/office/drawing/2014/main" id="{AB3C36FC-95F1-4E51-9A38-120146F51296}"/>
              </a:ext>
            </a:extLst>
          </p:cNvPr>
          <p:cNvCxnSpPr/>
          <p:nvPr userDrawn="1"/>
        </p:nvCxnSpPr>
        <p:spPr>
          <a:xfrm>
            <a:off x="954000" y="6048375"/>
            <a:ext cx="0" cy="22860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>
            <a:extLst>
              <a:ext uri="{FF2B5EF4-FFF2-40B4-BE49-F238E27FC236}">
                <a16:creationId xmlns:a16="http://schemas.microsoft.com/office/drawing/2014/main" id="{BA01DDC6-7214-40B7-9C52-E6A2EC1CA1D3}"/>
              </a:ext>
            </a:extLst>
          </p:cNvPr>
          <p:cNvCxnSpPr/>
          <p:nvPr userDrawn="1"/>
        </p:nvCxnSpPr>
        <p:spPr>
          <a:xfrm>
            <a:off x="1325475" y="6042968"/>
            <a:ext cx="0" cy="22860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ástupný symbol pro text 23">
            <a:extLst>
              <a:ext uri="{FF2B5EF4-FFF2-40B4-BE49-F238E27FC236}">
                <a16:creationId xmlns:a16="http://schemas.microsoft.com/office/drawing/2014/main" id="{0610BBDE-159F-4498-A50C-B4A38BCE418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7435" y="6025505"/>
            <a:ext cx="264415" cy="263525"/>
          </a:xfrm>
        </p:spPr>
        <p:txBody>
          <a:bodyPr lIns="0" rIns="0">
            <a:no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18</a:t>
            </a:r>
          </a:p>
        </p:txBody>
      </p:sp>
      <p:sp>
        <p:nvSpPr>
          <p:cNvPr id="15" name="Zástupný symbol pro text 23">
            <a:extLst>
              <a:ext uri="{FF2B5EF4-FFF2-40B4-BE49-F238E27FC236}">
                <a16:creationId xmlns:a16="http://schemas.microsoft.com/office/drawing/2014/main" id="{44BD0743-D933-43B4-8730-95B528AA64B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80138" y="6025504"/>
            <a:ext cx="313183" cy="263525"/>
          </a:xfrm>
        </p:spPr>
        <p:txBody>
          <a:bodyPr lIns="0" rIns="0">
            <a:noAutofit/>
          </a:bodyPr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11</a:t>
            </a:r>
          </a:p>
        </p:txBody>
      </p:sp>
      <p:sp>
        <p:nvSpPr>
          <p:cNvPr id="16" name="Zástupný symbol pro text 23">
            <a:extLst>
              <a:ext uri="{FF2B5EF4-FFF2-40B4-BE49-F238E27FC236}">
                <a16:creationId xmlns:a16="http://schemas.microsoft.com/office/drawing/2014/main" id="{3D31F944-26DE-4807-8516-B2A00B1ACA3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51608" y="6025503"/>
            <a:ext cx="582527" cy="263525"/>
          </a:xfrm>
        </p:spPr>
        <p:txBody>
          <a:bodyPr lIns="0" rIns="0">
            <a:noAutofit/>
          </a:bodyPr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201</a:t>
            </a:r>
            <a:r>
              <a:rPr lang="en-GB" dirty="0"/>
              <a:t>8</a:t>
            </a:r>
            <a:endParaRPr lang="cs-CZ" dirty="0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6C589D86-FF15-450C-A0BC-DD447202121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-2937" y="1727451"/>
            <a:ext cx="6567488" cy="2613025"/>
          </a:xfrm>
        </p:spPr>
        <p:txBody>
          <a:bodyPr lIns="648000" tIns="0" rIns="648000" bIns="0" anchor="b" anchorCtr="0">
            <a:noAutofit/>
          </a:bodyPr>
          <a:lstStyle>
            <a:lvl1pPr>
              <a:lnSpc>
                <a:spcPts val="3400"/>
              </a:lnSpc>
              <a:spcBef>
                <a:spcPts val="0"/>
              </a:spcBef>
              <a:defRPr sz="3300" cap="all" spc="6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noProof="0" dirty="0" err="1"/>
              <a:t>Powerpoint</a:t>
            </a:r>
            <a:r>
              <a:rPr lang="en-GB" noProof="0" dirty="0"/>
              <a:t> presentation title, maximum five lines, aligned bottom left, no hyphenation  </a:t>
            </a:r>
          </a:p>
        </p:txBody>
      </p:sp>
    </p:spTree>
    <p:extLst>
      <p:ext uri="{BB962C8B-B14F-4D97-AF65-F5344CB8AC3E}">
        <p14:creationId xmlns:p14="http://schemas.microsoft.com/office/powerpoint/2010/main" val="250736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E3CB48C3-C97E-4873-B07B-C8A80447C1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9F7CC3B3-2BBC-472A-B591-7CF134A1C8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02000"/>
            <a:ext cx="3666226" cy="435600"/>
          </a:xfrm>
        </p:spPr>
        <p:txBody>
          <a:bodyPr lIns="648000" tIns="0" rIns="648000" bIns="0" anchor="t" anchorCtr="0">
            <a:no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err="1"/>
              <a:t>AGenda</a:t>
            </a:r>
            <a:endParaRPr lang="en-GB" noProof="0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A8347A4-C4E0-4DF3-96BF-59215291825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0" y="1656000"/>
            <a:ext cx="9144000" cy="4500000"/>
          </a:xfrm>
        </p:spPr>
        <p:txBody>
          <a:bodyPr lIns="648000" tIns="504000" rIns="648000" bIns="0">
            <a:noAutofit/>
          </a:bodyPr>
          <a:lstStyle>
            <a:lvl1pPr>
              <a:lnSpc>
                <a:spcPts val="2760"/>
              </a:lnSpc>
              <a:spcBef>
                <a:spcPts val="0"/>
              </a:spcBef>
              <a:tabLst>
                <a:tab pos="7920000" algn="r"/>
              </a:tabLst>
              <a:defRPr sz="2300" baseline="0">
                <a:solidFill>
                  <a:schemeClr val="accent2"/>
                </a:solidFill>
              </a:defRPr>
            </a:lvl1pPr>
            <a:lvl2pPr marL="180000" indent="-198000" defTabSz="687600">
              <a:lnSpc>
                <a:spcPts val="2700"/>
              </a:lnSpc>
              <a:spcBef>
                <a:spcPts val="0"/>
              </a:spcBef>
              <a:buClr>
                <a:srgbClr val="0C54A0"/>
              </a:buClr>
              <a:tabLst>
                <a:tab pos="7920000" algn="r"/>
              </a:tabLst>
              <a:defRPr sz="1700">
                <a:solidFill>
                  <a:schemeClr val="accent3"/>
                </a:solidFill>
              </a:defRPr>
            </a:lvl2pPr>
            <a:lvl3pPr>
              <a:buClr>
                <a:srgbClr val="0C54A0"/>
              </a:buClr>
              <a:defRPr>
                <a:solidFill>
                  <a:srgbClr val="5B5B5B"/>
                </a:solidFill>
              </a:defRPr>
            </a:lvl3pPr>
            <a:lvl4pPr>
              <a:buClr>
                <a:srgbClr val="0C54A0"/>
              </a:buClr>
              <a:defRPr>
                <a:solidFill>
                  <a:srgbClr val="5B5B5B"/>
                </a:solidFill>
              </a:defRPr>
            </a:lvl4pPr>
            <a:lvl5pPr>
              <a:buClr>
                <a:srgbClr val="0C54A0"/>
              </a:buClr>
              <a:defRPr>
                <a:solidFill>
                  <a:srgbClr val="5B5B5B"/>
                </a:solidFill>
              </a:defRPr>
            </a:lvl5pPr>
          </a:lstStyle>
          <a:p>
            <a:pPr lvl="0"/>
            <a:r>
              <a:rPr lang="en-GB" dirty="0"/>
              <a:t>Add the presentation contents</a:t>
            </a:r>
            <a:r>
              <a:rPr lang="cs-CZ" dirty="0"/>
              <a:t> </a:t>
            </a:r>
            <a:r>
              <a:rPr lang="en-GB" dirty="0"/>
              <a:t>/ agenda</a:t>
            </a:r>
            <a:endParaRPr lang="cs-CZ" dirty="0"/>
          </a:p>
          <a:p>
            <a:pPr lvl="1"/>
            <a:r>
              <a:rPr lang="en-GB" dirty="0"/>
              <a:t>Second level</a:t>
            </a:r>
            <a:endParaRPr lang="cs-CZ" dirty="0"/>
          </a:p>
          <a:p>
            <a:pPr lvl="1"/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290C5B6-8064-4026-A2DB-232619378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4000" y="6492875"/>
            <a:ext cx="6029864" cy="365125"/>
          </a:xfrm>
        </p:spPr>
        <p:txBody>
          <a:bodyPr lIns="0" tIns="0" bIns="190800" anchor="b" anchorCtr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it-IT" noProof="0"/>
              <a:t>2023-02-20 ENISA presentation to 3GPP/SA3 -- V. Gogou &amp; Ph. Magnabosco</a:t>
            </a:r>
            <a:endParaRPr lang="en-GB" noProof="0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22B590C-9E09-455E-B15D-70C5626A8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0000" y="6492873"/>
            <a:ext cx="237600" cy="365126"/>
          </a:xfrm>
        </p:spPr>
        <p:txBody>
          <a:bodyPr lIns="0" tIns="0" rIns="0" bIns="190800" anchor="b" anchorCtr="0"/>
          <a:lstStyle>
            <a:lvl1pPr algn="ctr">
              <a:defRPr sz="1000" b="1">
                <a:solidFill>
                  <a:schemeClr val="accent2"/>
                </a:solidFill>
              </a:defRPr>
            </a:lvl1pPr>
          </a:lstStyle>
          <a:p>
            <a:fld id="{251CC97F-B359-438B-BC50-D4E0333112DB}" type="slidenum">
              <a:rPr lang="cs-CZ" smtClean="0"/>
              <a:pPr/>
              <a:t>‹#›</a:t>
            </a:fld>
            <a:endParaRPr lang="cs-CZ" dirty="0"/>
          </a:p>
        </p:txBody>
      </p:sp>
      <p:cxnSp>
        <p:nvCxnSpPr>
          <p:cNvPr id="14" name="Přímá spojnice 13">
            <a:extLst>
              <a:ext uri="{FF2B5EF4-FFF2-40B4-BE49-F238E27FC236}">
                <a16:creationId xmlns:a16="http://schemas.microsoft.com/office/drawing/2014/main" id="{1528A6E7-5E6A-4E17-8F6B-61D22FA1A45C}"/>
              </a:ext>
            </a:extLst>
          </p:cNvPr>
          <p:cNvCxnSpPr>
            <a:cxnSpLocks/>
          </p:cNvCxnSpPr>
          <p:nvPr userDrawn="1"/>
        </p:nvCxnSpPr>
        <p:spPr>
          <a:xfrm>
            <a:off x="441305" y="6534442"/>
            <a:ext cx="0" cy="126925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Picture 48">
            <a:extLst>
              <a:ext uri="{FF2B5EF4-FFF2-40B4-BE49-F238E27FC236}">
                <a16:creationId xmlns:a16="http://schemas.microsoft.com/office/drawing/2014/main" id="{45A818D4-6009-40F7-8D51-6CE086DC11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200" y="6393600"/>
            <a:ext cx="424954" cy="3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44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slide /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556F3CD9-331D-4B1B-80BB-4D9A111040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48687FEB-087B-41BB-8FC7-6FE25C0F0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4010400"/>
            <a:ext cx="6570000" cy="2217600"/>
          </a:xfrm>
        </p:spPr>
        <p:txBody>
          <a:bodyPr lIns="648000" tIns="0" rIns="648000" bIns="0" anchor="b">
            <a:noAutofit/>
          </a:bodyPr>
          <a:lstStyle>
            <a:lvl1pPr algn="l">
              <a:lnSpc>
                <a:spcPts val="3400"/>
              </a:lnSpc>
              <a:defRPr sz="3300" cap="all" baseline="0">
                <a:solidFill>
                  <a:schemeClr val="bg1"/>
                </a:solidFill>
              </a:defRPr>
            </a:lvl1pPr>
          </a:lstStyle>
          <a:p>
            <a:pPr>
              <a:lnSpc>
                <a:spcPts val="3400"/>
              </a:lnSpc>
            </a:pPr>
            <a:r>
              <a:rPr lang="en-US" sz="3300" cap="all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CHAPTER</a:t>
            </a:r>
            <a:r>
              <a:rPr lang="cs-CZ" sz="3300" cap="all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300" cap="all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TITLE,</a:t>
            </a:r>
            <a:r>
              <a:rPr lang="cs-CZ" sz="3300" cap="all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300" cap="all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MAXIMUM FIVE LINES, ALIGNED BOTTOM LEFT,  NO HYPHENATION</a:t>
            </a:r>
            <a:endParaRPr lang="cs-CZ" sz="1600" spc="6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ástupný symbol pro text 6">
            <a:extLst>
              <a:ext uri="{FF2B5EF4-FFF2-40B4-BE49-F238E27FC236}">
                <a16:creationId xmlns:a16="http://schemas.microsoft.com/office/drawing/2014/main" id="{88FE6A4A-C987-4F0B-A292-19CF36D998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702000"/>
            <a:ext cx="6570663" cy="435600"/>
          </a:xfrm>
        </p:spPr>
        <p:txBody>
          <a:bodyPr lIns="648000" tIns="0" rIns="648000" bIns="0">
            <a:noAutofit/>
          </a:bodyPr>
          <a:lstStyle>
            <a:lvl1pPr>
              <a:defRPr sz="33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Update text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90230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slide / divider with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CD737717-D1D6-44C9-9798-D13E0AF470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48687FEB-087B-41BB-8FC7-6FE25C0F0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-1" y="4010025"/>
            <a:ext cx="9125299" cy="2217975"/>
          </a:xfrm>
        </p:spPr>
        <p:txBody>
          <a:bodyPr lIns="648000" tIns="0" rIns="648000" bIns="0" anchor="b">
            <a:noAutofit/>
          </a:bodyPr>
          <a:lstStyle>
            <a:lvl1pPr algn="l">
              <a:lnSpc>
                <a:spcPts val="3400"/>
              </a:lnSpc>
              <a:defRPr sz="3300" cap="all" baseline="0">
                <a:solidFill>
                  <a:schemeClr val="bg1"/>
                </a:solidFill>
              </a:defRPr>
            </a:lvl1pPr>
          </a:lstStyle>
          <a:p>
            <a:r>
              <a:rPr lang="en-US" sz="3300" cap="all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CHAPTER</a:t>
            </a:r>
            <a:r>
              <a:rPr lang="cs-CZ" sz="3300" cap="all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300" cap="all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TITLE,</a:t>
            </a:r>
            <a:r>
              <a:rPr lang="cs-CZ" sz="3300" cap="all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cs-CZ" sz="3300" cap="all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300" cap="all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MAXIMUM FIVE LINES, </a:t>
            </a:r>
            <a:br>
              <a:rPr lang="cs-CZ" sz="3300" cap="all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300" cap="all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ALIGNED BOTTOM LEFT,  </a:t>
            </a:r>
            <a:br>
              <a:rPr lang="cs-CZ" sz="3300" cap="all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300" cap="all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HYPHENATION</a:t>
            </a:r>
            <a:endParaRPr lang="cs-CZ" dirty="0"/>
          </a:p>
        </p:txBody>
      </p:sp>
      <p:sp>
        <p:nvSpPr>
          <p:cNvPr id="7" name="Zástupný symbol pro text 6">
            <a:extLst>
              <a:ext uri="{FF2B5EF4-FFF2-40B4-BE49-F238E27FC236}">
                <a16:creationId xmlns:a16="http://schemas.microsoft.com/office/drawing/2014/main" id="{88FE6A4A-C987-4F0B-A292-19CF36D998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702000"/>
            <a:ext cx="6570663" cy="435600"/>
          </a:xfrm>
        </p:spPr>
        <p:txBody>
          <a:bodyPr lIns="648000" tIns="0" rIns="648000" bIns="0">
            <a:noAutofit/>
          </a:bodyPr>
          <a:lstStyle>
            <a:lvl1pPr>
              <a:defRPr sz="33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Update text</a:t>
            </a:r>
            <a:endParaRPr lang="cs-CZ" dirty="0"/>
          </a:p>
        </p:txBody>
      </p:sp>
      <p:sp>
        <p:nvSpPr>
          <p:cNvPr id="6" name="Zástupný symbol obrázku 5">
            <a:extLst>
              <a:ext uri="{FF2B5EF4-FFF2-40B4-BE49-F238E27FC236}">
                <a16:creationId xmlns:a16="http://schemas.microsoft.com/office/drawing/2014/main" id="{12532745-43C2-478B-A486-055D23982E3C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0" y="1515600"/>
            <a:ext cx="3042000" cy="2030400"/>
          </a:xfrm>
        </p:spPr>
        <p:txBody>
          <a:bodyPr>
            <a:noAutofit/>
          </a:bodyPr>
          <a:lstStyle/>
          <a:p>
            <a:r>
              <a:rPr lang="en-GB" dirty="0"/>
              <a:t>Click the icon to add an image.</a:t>
            </a:r>
            <a:endParaRPr lang="cs-CZ" dirty="0"/>
          </a:p>
        </p:txBody>
      </p:sp>
      <p:sp>
        <p:nvSpPr>
          <p:cNvPr id="10" name="Zástupný symbol obrázku 9">
            <a:extLst>
              <a:ext uri="{FF2B5EF4-FFF2-40B4-BE49-F238E27FC236}">
                <a16:creationId xmlns:a16="http://schemas.microsoft.com/office/drawing/2014/main" id="{B4F27658-7590-4BD0-BC41-3631855AA61D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3041650" y="1515600"/>
            <a:ext cx="3042000" cy="2030413"/>
          </a:xfrm>
        </p:spPr>
        <p:txBody>
          <a:bodyPr/>
          <a:lstStyle/>
          <a:p>
            <a:r>
              <a:rPr lang="en-GB" dirty="0"/>
              <a:t>Click the icon to add an image.</a:t>
            </a:r>
            <a:endParaRPr lang="cs-CZ" dirty="0"/>
          </a:p>
        </p:txBody>
      </p:sp>
      <p:sp>
        <p:nvSpPr>
          <p:cNvPr id="12" name="Zástupný symbol obrázku 11">
            <a:extLst>
              <a:ext uri="{FF2B5EF4-FFF2-40B4-BE49-F238E27FC236}">
                <a16:creationId xmlns:a16="http://schemas.microsoft.com/office/drawing/2014/main" id="{D420C226-004A-4F00-884B-028633384B7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83299" y="1515600"/>
            <a:ext cx="3042000" cy="2030400"/>
          </a:xfrm>
        </p:spPr>
        <p:txBody>
          <a:bodyPr/>
          <a:lstStyle/>
          <a:p>
            <a:r>
              <a:rPr lang="en-GB" dirty="0"/>
              <a:t>Click the icon to add an image.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12365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648B7B91-7617-4F78-B6E9-53F1DE8363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8DB8F3FC-33B5-4EC7-9FDF-2FC4D26FC9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163600"/>
            <a:ext cx="7156800" cy="871200"/>
          </a:xfrm>
        </p:spPr>
        <p:txBody>
          <a:bodyPr lIns="648000" tIns="0" rIns="0" bIns="0" anchor="t" anchorCtr="0">
            <a:noAutofit/>
          </a:bodyPr>
          <a:lstStyle>
            <a:lvl1pPr marL="0" marR="0" indent="0" algn="l" defTabSz="685800" rtl="0" eaLnBrk="1" fontAlgn="auto" latinLnBrk="0" hangingPunct="1">
              <a:lnSpc>
                <a:spcPts val="3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00" cap="all" baseline="0">
                <a:solidFill>
                  <a:schemeClr val="accent4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ts val="3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100" spc="60" dirty="0">
                <a:solidFill>
                  <a:srgbClr val="CB1F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TWO LINES MAXIMUM,  ON THE LEFT, NO HYPHENATION</a:t>
            </a:r>
            <a:br>
              <a:rPr lang="cs-CZ" sz="3100" spc="60" dirty="0">
                <a:solidFill>
                  <a:srgbClr val="CB1F4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cs-CZ" dirty="0"/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36E3098C-E1CF-4DF6-9B7D-313793337DF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3362400"/>
            <a:ext cx="9144000" cy="1540800"/>
          </a:xfrm>
        </p:spPr>
        <p:txBody>
          <a:bodyPr lIns="648000" tIns="0" rIns="648000" bIns="0"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000" baseline="0">
                <a:solidFill>
                  <a:schemeClr val="accent3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/>
              <a:t>Up</a:t>
            </a:r>
            <a:r>
              <a:rPr lang="en-GB" dirty="0"/>
              <a:t>date text – Add chapter summary</a:t>
            </a:r>
            <a:endParaRPr lang="cs-CZ" dirty="0"/>
          </a:p>
        </p:txBody>
      </p:sp>
      <p:sp>
        <p:nvSpPr>
          <p:cNvPr id="8" name="Zástupný symbol pro text 7">
            <a:extLst>
              <a:ext uri="{FF2B5EF4-FFF2-40B4-BE49-F238E27FC236}">
                <a16:creationId xmlns:a16="http://schemas.microsoft.com/office/drawing/2014/main" id="{241DBF86-3490-4553-BE17-F3BE1330D2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702000"/>
            <a:ext cx="7009200" cy="435600"/>
          </a:xfrm>
        </p:spPr>
        <p:txBody>
          <a:bodyPr lIns="648000" tIns="0" rIns="684000" bIns="0">
            <a:noAutofit/>
          </a:bodyPr>
          <a:lstStyle>
            <a:lvl1pPr>
              <a:defRPr sz="33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Update text</a:t>
            </a:r>
            <a:endParaRPr lang="cs-CZ" dirty="0"/>
          </a:p>
        </p:txBody>
      </p:sp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D96D5728-364C-4787-969C-027BB55EA6AA}"/>
              </a:ext>
            </a:extLst>
          </p:cNvPr>
          <p:cNvSpPr txBox="1">
            <a:spLocks/>
          </p:cNvSpPr>
          <p:nvPr userDrawn="1"/>
        </p:nvSpPr>
        <p:spPr>
          <a:xfrm>
            <a:off x="180000" y="6492873"/>
            <a:ext cx="237600" cy="365126"/>
          </a:xfrm>
          <a:prstGeom prst="rect">
            <a:avLst/>
          </a:prstGeom>
        </p:spPr>
        <p:txBody>
          <a:bodyPr vert="horz" lIns="0" tIns="0" rIns="0" bIns="190800" rtlCol="0" anchor="b" anchorCtr="0"/>
          <a:lstStyle>
            <a:defPPr>
              <a:defRPr lang="cs-CZ"/>
            </a:defPPr>
            <a:lvl1pPr marL="0" algn="ctr" defTabSz="914400" rtl="0" eaLnBrk="1" latinLnBrk="0" hangingPunct="1">
              <a:defRPr sz="1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51CC97F-B359-438B-BC50-D4E0333112D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Zástupný symbol pro zápatí 4">
            <a:extLst>
              <a:ext uri="{FF2B5EF4-FFF2-40B4-BE49-F238E27FC236}">
                <a16:creationId xmlns:a16="http://schemas.microsoft.com/office/drawing/2014/main" id="{7D41571C-2F70-40A0-B16D-1B6AC1FFA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4000" y="6492875"/>
            <a:ext cx="6029864" cy="365125"/>
          </a:xfrm>
        </p:spPr>
        <p:txBody>
          <a:bodyPr lIns="0" tIns="0" bIns="190800" anchor="b" anchorCtr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it-IT" noProof="0"/>
              <a:t>2023-02-20 ENISA presentation to 3GPP/SA3 -- V. Gogou &amp; Ph. Magnabosco</a:t>
            </a:r>
            <a:endParaRPr lang="en-GB" noProof="0" dirty="0"/>
          </a:p>
        </p:txBody>
      </p:sp>
      <p:cxnSp>
        <p:nvCxnSpPr>
          <p:cNvPr id="11" name="Přímá spojnice 10">
            <a:extLst>
              <a:ext uri="{FF2B5EF4-FFF2-40B4-BE49-F238E27FC236}">
                <a16:creationId xmlns:a16="http://schemas.microsoft.com/office/drawing/2014/main" id="{2D6FDC59-CC0D-4450-BC8E-93DAA9E89BE1}"/>
              </a:ext>
            </a:extLst>
          </p:cNvPr>
          <p:cNvCxnSpPr>
            <a:cxnSpLocks/>
          </p:cNvCxnSpPr>
          <p:nvPr userDrawn="1"/>
        </p:nvCxnSpPr>
        <p:spPr>
          <a:xfrm>
            <a:off x="441305" y="6534442"/>
            <a:ext cx="0" cy="126925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Picture 48">
            <a:extLst>
              <a:ext uri="{FF2B5EF4-FFF2-40B4-BE49-F238E27FC236}">
                <a16:creationId xmlns:a16="http://schemas.microsoft.com/office/drawing/2014/main" id="{8E7458F2-392A-4304-AB61-E9B9C2F41C5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200" y="6393600"/>
            <a:ext cx="424954" cy="3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053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 - main slide (one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>
            <a:extLst>
              <a:ext uri="{FF2B5EF4-FFF2-40B4-BE49-F238E27FC236}">
                <a16:creationId xmlns:a16="http://schemas.microsoft.com/office/drawing/2014/main" id="{4B287D91-C899-41B0-AE61-918B2709C0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id="{574837A5-77F8-423B-9F8C-DB3EC52922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5600" y="155575"/>
            <a:ext cx="2408400" cy="324000"/>
          </a:xfrm>
        </p:spPr>
        <p:txBody>
          <a:bodyPr rIns="216000">
            <a:noAutofit/>
          </a:bodyPr>
          <a:lstStyle>
            <a:lvl1pPr algn="r">
              <a:defRPr sz="1500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dirty="0"/>
              <a:t>Update text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55F60E52-3519-4A1B-BBBA-935B2277D7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-1" y="1825199"/>
            <a:ext cx="9140765" cy="4352400"/>
          </a:xfrm>
        </p:spPr>
        <p:txBody>
          <a:bodyPr lIns="648000" tIns="0" rIns="648000" bIns="0">
            <a:noAutofit/>
          </a:bodyPr>
          <a:lstStyle>
            <a:lvl1pPr>
              <a:lnSpc>
                <a:spcPts val="2500"/>
              </a:lnSpc>
              <a:spcBef>
                <a:spcPts val="0"/>
              </a:spcBef>
              <a:defRPr sz="2200" b="1">
                <a:solidFill>
                  <a:schemeClr val="accent2"/>
                </a:solidFill>
              </a:defRPr>
            </a:lvl1pPr>
            <a:lvl2pPr marL="0" indent="0">
              <a:lnSpc>
                <a:spcPts val="2400"/>
              </a:lnSpc>
              <a:spcBef>
                <a:spcPts val="750"/>
              </a:spcBef>
              <a:buFontTx/>
              <a:buNone/>
              <a:defRPr sz="2000">
                <a:solidFill>
                  <a:schemeClr val="accent3"/>
                </a:solidFill>
              </a:defRPr>
            </a:lvl2pPr>
            <a:lvl3pPr marL="180000" indent="-198000">
              <a:lnSpc>
                <a:spcPts val="2200"/>
              </a:lnSpc>
              <a:spcBef>
                <a:spcPts val="750"/>
              </a:spcBef>
              <a:buClr>
                <a:srgbClr val="0C54A0"/>
              </a:buClr>
              <a:defRPr sz="1700" baseline="0">
                <a:solidFill>
                  <a:schemeClr val="accent3"/>
                </a:solidFill>
              </a:defRPr>
            </a:lvl3pPr>
            <a:lvl4pPr marL="505350" indent="-285750">
              <a:spcBef>
                <a:spcPts val="700"/>
              </a:spcBef>
              <a:buClr>
                <a:srgbClr val="0C54A0"/>
              </a:buClr>
              <a:defRPr lang="cs-CZ" sz="1500" kern="1200" dirty="0" smtClean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4pPr>
          </a:lstStyle>
          <a:p>
            <a:pPr lvl="0"/>
            <a:r>
              <a:rPr lang="en-GB" noProof="0" dirty="0"/>
              <a:t>Text in four levels with blue bullets and a headline, </a:t>
            </a:r>
            <a:br>
              <a:rPr lang="en-GB" noProof="0" dirty="0"/>
            </a:br>
            <a:r>
              <a:rPr lang="en-GB" noProof="0" dirty="0"/>
              <a:t>on the left, no hyphenation</a:t>
            </a:r>
          </a:p>
          <a:p>
            <a:pPr lvl="1"/>
            <a:r>
              <a:rPr lang="en-GB" dirty="0"/>
              <a:t>Second level</a:t>
            </a:r>
            <a:endParaRPr lang="cs-CZ" dirty="0"/>
          </a:p>
          <a:p>
            <a:pPr lvl="2"/>
            <a:r>
              <a:rPr lang="en-GB" dirty="0"/>
              <a:t>Third level</a:t>
            </a:r>
            <a:endParaRPr lang="cs-CZ" dirty="0"/>
          </a:p>
          <a:p>
            <a:pPr marL="363600" lvl="3" indent="-144000" algn="l" defTabSz="685800" rtl="0" eaLnBrk="1" latinLnBrk="0" hangingPunct="1">
              <a:lnSpc>
                <a:spcPts val="1900"/>
              </a:lnSpc>
              <a:spcBef>
                <a:spcPts val="375"/>
              </a:spcBef>
              <a:buClr>
                <a:srgbClr val="0C54A0"/>
              </a:buClr>
              <a:buFont typeface="Arial" panose="020B0604020202020204" pitchFamily="34" charset="0"/>
              <a:buChar char="•"/>
            </a:pPr>
            <a:r>
              <a:rPr lang="en-GB" dirty="0"/>
              <a:t>Fourth level</a:t>
            </a:r>
            <a:endParaRPr lang="cs-CZ" dirty="0"/>
          </a:p>
        </p:txBody>
      </p:sp>
      <p:sp>
        <p:nvSpPr>
          <p:cNvPr id="8" name="Nadpis 1">
            <a:extLst>
              <a:ext uri="{FF2B5EF4-FFF2-40B4-BE49-F238E27FC236}">
                <a16:creationId xmlns:a16="http://schemas.microsoft.com/office/drawing/2014/main" id="{D4B7F7C5-4EEE-40A0-B143-3434FB064A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02000"/>
            <a:ext cx="8640000" cy="871200"/>
          </a:xfrm>
        </p:spPr>
        <p:txBody>
          <a:bodyPr lIns="648000" tIns="0" rIns="684000" bIns="0" anchor="t" anchorCtr="0">
            <a:noAutofit/>
          </a:bodyPr>
          <a:lstStyle>
            <a:lvl1pPr marL="0" marR="0" indent="0" algn="l" defTabSz="685800" rtl="0" eaLnBrk="1" fontAlgn="auto" latinLnBrk="0" hangingPunct="1">
              <a:lnSpc>
                <a:spcPts val="3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00" cap="all" baseline="0">
                <a:solidFill>
                  <a:schemeClr val="accent4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ts val="3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100" cap="all" spc="-30" dirty="0">
                <a:solidFill>
                  <a:srgbClr val="CB1F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TWO LINES MAXIMUM, </a:t>
            </a:r>
            <a:br>
              <a:rPr lang="cs-CZ" sz="3100" cap="all" spc="-30" dirty="0">
                <a:solidFill>
                  <a:srgbClr val="CB1F4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100" cap="all" spc="-30" dirty="0">
                <a:solidFill>
                  <a:srgbClr val="CB1F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LEFT, NO HYPHENATION</a:t>
            </a:r>
            <a:br>
              <a:rPr lang="cs-CZ" sz="3100" cap="all" spc="-30" dirty="0">
                <a:solidFill>
                  <a:srgbClr val="CB1F4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cs-CZ" dirty="0"/>
          </a:p>
        </p:txBody>
      </p:sp>
      <p:cxnSp>
        <p:nvCxnSpPr>
          <p:cNvPr id="11" name="Přímá spojnice 10">
            <a:extLst>
              <a:ext uri="{FF2B5EF4-FFF2-40B4-BE49-F238E27FC236}">
                <a16:creationId xmlns:a16="http://schemas.microsoft.com/office/drawing/2014/main" id="{447CCDC5-13FF-4B22-B80F-E920B8DFC5B8}"/>
              </a:ext>
            </a:extLst>
          </p:cNvPr>
          <p:cNvCxnSpPr>
            <a:cxnSpLocks/>
          </p:cNvCxnSpPr>
          <p:nvPr userDrawn="1"/>
        </p:nvCxnSpPr>
        <p:spPr>
          <a:xfrm>
            <a:off x="441305" y="6534442"/>
            <a:ext cx="0" cy="126925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Zástupný symbol pro číslo snímku 5">
            <a:extLst>
              <a:ext uri="{FF2B5EF4-FFF2-40B4-BE49-F238E27FC236}">
                <a16:creationId xmlns:a16="http://schemas.microsoft.com/office/drawing/2014/main" id="{E4B3DBD5-762F-4CE2-9090-9EE96A4CB3A3}"/>
              </a:ext>
            </a:extLst>
          </p:cNvPr>
          <p:cNvSpPr txBox="1">
            <a:spLocks/>
          </p:cNvSpPr>
          <p:nvPr userDrawn="1"/>
        </p:nvSpPr>
        <p:spPr>
          <a:xfrm>
            <a:off x="180000" y="6492873"/>
            <a:ext cx="237600" cy="365126"/>
          </a:xfrm>
          <a:prstGeom prst="rect">
            <a:avLst/>
          </a:prstGeom>
        </p:spPr>
        <p:txBody>
          <a:bodyPr vert="horz" lIns="0" tIns="0" rIns="0" bIns="190800" rtlCol="0" anchor="b" anchorCtr="0"/>
          <a:lstStyle>
            <a:defPPr>
              <a:defRPr lang="cs-CZ"/>
            </a:defPPr>
            <a:lvl1pPr marL="0" algn="ctr" defTabSz="914400" rtl="0" eaLnBrk="1" latinLnBrk="0" hangingPunct="1">
              <a:defRPr sz="1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51CC97F-B359-438B-BC50-D4E0333112DB}" type="slidenum">
              <a:rPr lang="cs-CZ" smtClean="0">
                <a:solidFill>
                  <a:schemeClr val="accent2"/>
                </a:solidFill>
              </a:rPr>
              <a:pPr/>
              <a:t>‹#›</a:t>
            </a:fld>
            <a:endParaRPr lang="cs-CZ" dirty="0">
              <a:solidFill>
                <a:schemeClr val="accent2"/>
              </a:solidFill>
            </a:endParaRPr>
          </a:p>
        </p:txBody>
      </p:sp>
      <p:sp>
        <p:nvSpPr>
          <p:cNvPr id="15" name="Zástupný symbol pro zápatí 4">
            <a:extLst>
              <a:ext uri="{FF2B5EF4-FFF2-40B4-BE49-F238E27FC236}">
                <a16:creationId xmlns:a16="http://schemas.microsoft.com/office/drawing/2014/main" id="{7D185DEA-2D3C-4BB4-B25C-80843B963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4000" y="6492875"/>
            <a:ext cx="6029864" cy="365125"/>
          </a:xfrm>
        </p:spPr>
        <p:txBody>
          <a:bodyPr lIns="0" tIns="0" bIns="190800" anchor="b" anchorCtr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it-IT" noProof="0"/>
              <a:t>2023-02-20 ENISA presentation to 3GPP/SA3 -- V. Gogou &amp; Ph. Magnabosco</a:t>
            </a:r>
            <a:endParaRPr lang="en-GB" noProof="0" dirty="0"/>
          </a:p>
        </p:txBody>
      </p:sp>
      <p:pic>
        <p:nvPicPr>
          <p:cNvPr id="16" name="Picture 48">
            <a:extLst>
              <a:ext uri="{FF2B5EF4-FFF2-40B4-BE49-F238E27FC236}">
                <a16:creationId xmlns:a16="http://schemas.microsoft.com/office/drawing/2014/main" id="{FC47296D-92C3-4DA8-BE18-D6DFE2FCB2D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200" y="6393600"/>
            <a:ext cx="424954" cy="3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291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-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543B6920-7090-431A-B222-D41541E484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B8B9092-3C55-42C8-B8BB-259BF8C98D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02000"/>
            <a:ext cx="8640000" cy="871200"/>
          </a:xfrm>
        </p:spPr>
        <p:txBody>
          <a:bodyPr lIns="648000" tIns="0" rIns="684000" bIns="0" anchor="t" anchorCtr="0">
            <a:noAutofit/>
          </a:bodyPr>
          <a:lstStyle>
            <a:lvl1pPr marL="0" marR="0" indent="0" algn="l" defTabSz="685800" rtl="0" eaLnBrk="1" fontAlgn="auto" latinLnBrk="0" hangingPunct="1">
              <a:lnSpc>
                <a:spcPts val="3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00" cap="all" baseline="0">
                <a:solidFill>
                  <a:schemeClr val="accent4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ts val="3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100" cap="all" spc="-30" dirty="0">
                <a:solidFill>
                  <a:srgbClr val="CB1F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TWO LINES MAXIMUM, </a:t>
            </a:r>
            <a:br>
              <a:rPr lang="cs-CZ" sz="3100" cap="all" spc="-30" dirty="0">
                <a:solidFill>
                  <a:srgbClr val="CB1F4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100" cap="all" spc="-30" dirty="0">
                <a:solidFill>
                  <a:srgbClr val="CB1F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LEFT, NO HYPHENATION</a:t>
            </a:r>
            <a:br>
              <a:rPr lang="cs-CZ" sz="3100" cap="all" spc="-30" dirty="0">
                <a:solidFill>
                  <a:srgbClr val="CB1F4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cs-CZ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787C0B6A-B911-4244-9BAF-260D6704E647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48000" y="1792800"/>
            <a:ext cx="3880800" cy="4351338"/>
          </a:xfrm>
        </p:spPr>
        <p:txBody>
          <a:bodyPr lIns="0" rIns="288000">
            <a:noAutofit/>
          </a:bodyPr>
          <a:lstStyle>
            <a:lvl1pPr>
              <a:lnSpc>
                <a:spcPts val="2500"/>
              </a:lnSpc>
              <a:spcBef>
                <a:spcPts val="0"/>
              </a:spcBef>
              <a:defRPr sz="2200" b="1">
                <a:solidFill>
                  <a:schemeClr val="accent2"/>
                </a:solidFill>
              </a:defRPr>
            </a:lvl1pPr>
            <a:lvl2pPr marL="0" indent="0">
              <a:lnSpc>
                <a:spcPts val="2400"/>
              </a:lnSpc>
              <a:spcBef>
                <a:spcPts val="750"/>
              </a:spcBef>
              <a:buNone/>
              <a:defRPr sz="2000">
                <a:solidFill>
                  <a:schemeClr val="accent3"/>
                </a:solidFill>
              </a:defRPr>
            </a:lvl2pPr>
            <a:lvl3pPr marL="180000" indent="-198000">
              <a:lnSpc>
                <a:spcPts val="2100"/>
              </a:lnSpc>
              <a:spcBef>
                <a:spcPts val="750"/>
              </a:spcBef>
              <a:buClr>
                <a:srgbClr val="0C54A0"/>
              </a:buClr>
              <a:defRPr sz="1700" baseline="0">
                <a:solidFill>
                  <a:schemeClr val="accent3"/>
                </a:solidFill>
              </a:defRPr>
            </a:lvl3pPr>
            <a:lvl4pPr marL="363600" indent="-144000">
              <a:lnSpc>
                <a:spcPts val="1900"/>
              </a:lnSpc>
              <a:spcBef>
                <a:spcPts val="700"/>
              </a:spcBef>
              <a:buClr>
                <a:srgbClr val="0C54A0"/>
              </a:buClr>
              <a:defRPr sz="1500">
                <a:solidFill>
                  <a:schemeClr val="accent3"/>
                </a:solidFill>
              </a:defRPr>
            </a:lvl4pPr>
          </a:lstStyle>
          <a:p>
            <a:pPr lvl="0"/>
            <a:r>
              <a:rPr lang="en-GB" noProof="0" dirty="0"/>
              <a:t>Text in four levels with bullets and a headline</a:t>
            </a:r>
          </a:p>
          <a:p>
            <a:pPr lvl="1"/>
            <a:r>
              <a:rPr lang="en-GB" dirty="0"/>
              <a:t>Second level</a:t>
            </a:r>
            <a:endParaRPr lang="cs-CZ" dirty="0"/>
          </a:p>
          <a:p>
            <a:pPr lvl="2"/>
            <a:r>
              <a:rPr lang="en-GB" dirty="0"/>
              <a:t>Third level</a:t>
            </a:r>
            <a:endParaRPr lang="cs-CZ" dirty="0"/>
          </a:p>
          <a:p>
            <a:pPr lvl="3"/>
            <a:r>
              <a:rPr lang="en-GB" dirty="0"/>
              <a:t>Fourth level</a:t>
            </a:r>
            <a:endParaRPr lang="cs-CZ" dirty="0"/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id="{574837A5-77F8-423B-9F8C-DB3EC52922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5600" y="155575"/>
            <a:ext cx="2408400" cy="324000"/>
          </a:xfrm>
        </p:spPr>
        <p:txBody>
          <a:bodyPr rIns="216000">
            <a:noAutofit/>
          </a:bodyPr>
          <a:lstStyle>
            <a:lvl1pPr algn="r">
              <a:defRPr sz="15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dirty="0"/>
              <a:t>Update text</a:t>
            </a:r>
            <a:endParaRPr lang="cs-CZ" dirty="0"/>
          </a:p>
        </p:txBody>
      </p:sp>
      <p:sp>
        <p:nvSpPr>
          <p:cNvPr id="10" name="Zástupný symbol pro obsah 2">
            <a:extLst>
              <a:ext uri="{FF2B5EF4-FFF2-40B4-BE49-F238E27FC236}">
                <a16:creationId xmlns:a16="http://schemas.microsoft.com/office/drawing/2014/main" id="{D7427CF6-B580-40B5-88A0-6877C2D205D8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5032800" y="1792800"/>
            <a:ext cx="3880800" cy="4351338"/>
          </a:xfrm>
        </p:spPr>
        <p:txBody>
          <a:bodyPr lIns="0" rIns="288000">
            <a:noAutofit/>
          </a:bodyPr>
          <a:lstStyle>
            <a:lvl1pPr>
              <a:lnSpc>
                <a:spcPts val="2500"/>
              </a:lnSpc>
              <a:spcBef>
                <a:spcPts val="0"/>
              </a:spcBef>
              <a:defRPr sz="2200" b="1">
                <a:solidFill>
                  <a:srgbClr val="004F9F"/>
                </a:solidFill>
              </a:defRPr>
            </a:lvl1pPr>
            <a:lvl2pPr marL="0" indent="0">
              <a:lnSpc>
                <a:spcPts val="2400"/>
              </a:lnSpc>
              <a:spcBef>
                <a:spcPts val="750"/>
              </a:spcBef>
              <a:buNone/>
              <a:defRPr sz="2000">
                <a:solidFill>
                  <a:schemeClr val="accent3"/>
                </a:solidFill>
              </a:defRPr>
            </a:lvl2pPr>
            <a:lvl3pPr marL="180000" indent="-198000">
              <a:lnSpc>
                <a:spcPts val="2100"/>
              </a:lnSpc>
              <a:spcBef>
                <a:spcPts val="750"/>
              </a:spcBef>
              <a:buClr>
                <a:srgbClr val="0C54A0"/>
              </a:buClr>
              <a:defRPr sz="1700">
                <a:solidFill>
                  <a:schemeClr val="accent3"/>
                </a:solidFill>
              </a:defRPr>
            </a:lvl3pPr>
            <a:lvl4pPr marL="363600" indent="-144000">
              <a:lnSpc>
                <a:spcPts val="1900"/>
              </a:lnSpc>
              <a:spcBef>
                <a:spcPts val="700"/>
              </a:spcBef>
              <a:buClr>
                <a:srgbClr val="0C54A0"/>
              </a:buClr>
              <a:defRPr sz="1500">
                <a:solidFill>
                  <a:schemeClr val="accent3"/>
                </a:solidFill>
              </a:defRPr>
            </a:lvl4pPr>
          </a:lstStyle>
          <a:p>
            <a:pPr lvl="0"/>
            <a:r>
              <a:rPr lang="en-GB" noProof="0" dirty="0"/>
              <a:t>Text in four levels with bullets and a headline</a:t>
            </a:r>
          </a:p>
          <a:p>
            <a:pPr lvl="1"/>
            <a:r>
              <a:rPr lang="en-GB" dirty="0"/>
              <a:t>Second level</a:t>
            </a:r>
            <a:endParaRPr lang="cs-CZ" dirty="0"/>
          </a:p>
          <a:p>
            <a:pPr lvl="2"/>
            <a:r>
              <a:rPr lang="en-GB" dirty="0"/>
              <a:t>Third level</a:t>
            </a:r>
            <a:endParaRPr lang="cs-CZ" dirty="0"/>
          </a:p>
          <a:p>
            <a:pPr lvl="3"/>
            <a:r>
              <a:rPr lang="en-GB" dirty="0"/>
              <a:t>Fourth level</a:t>
            </a:r>
            <a:endParaRPr lang="cs-CZ" dirty="0"/>
          </a:p>
        </p:txBody>
      </p:sp>
      <p:sp>
        <p:nvSpPr>
          <p:cNvPr id="11" name="Zástupný symbol pro číslo snímku 5">
            <a:extLst>
              <a:ext uri="{FF2B5EF4-FFF2-40B4-BE49-F238E27FC236}">
                <a16:creationId xmlns:a16="http://schemas.microsoft.com/office/drawing/2014/main" id="{E90CD70C-AF1A-4B03-B38C-8E146883D4F2}"/>
              </a:ext>
            </a:extLst>
          </p:cNvPr>
          <p:cNvSpPr txBox="1">
            <a:spLocks/>
          </p:cNvSpPr>
          <p:nvPr userDrawn="1"/>
        </p:nvSpPr>
        <p:spPr>
          <a:xfrm>
            <a:off x="180000" y="6492873"/>
            <a:ext cx="237600" cy="365126"/>
          </a:xfrm>
          <a:prstGeom prst="rect">
            <a:avLst/>
          </a:prstGeom>
        </p:spPr>
        <p:txBody>
          <a:bodyPr vert="horz" lIns="0" tIns="0" rIns="0" bIns="190800" rtlCol="0" anchor="b" anchorCtr="0"/>
          <a:lstStyle>
            <a:defPPr>
              <a:defRPr lang="cs-CZ"/>
            </a:defPPr>
            <a:lvl1pPr marL="0" algn="ctr" defTabSz="914400" rtl="0" eaLnBrk="1" latinLnBrk="0" hangingPunct="1">
              <a:defRPr sz="1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51CC97F-B359-438B-BC50-D4E0333112D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2" name="Zástupný symbol pro zápatí 4">
            <a:extLst>
              <a:ext uri="{FF2B5EF4-FFF2-40B4-BE49-F238E27FC236}">
                <a16:creationId xmlns:a16="http://schemas.microsoft.com/office/drawing/2014/main" id="{5205D45F-00D4-4A12-9E59-9EC934C67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4000" y="6492875"/>
            <a:ext cx="6029864" cy="365125"/>
          </a:xfrm>
        </p:spPr>
        <p:txBody>
          <a:bodyPr lIns="0" tIns="0" bIns="190800" anchor="b" anchorCtr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it-IT"/>
              <a:t>2023-02-20 ENISA presentation to 3GPP/SA3 -- V. Gogou &amp; Ph. Magnabosco</a:t>
            </a:r>
            <a:endParaRPr lang="en-GB" dirty="0"/>
          </a:p>
        </p:txBody>
      </p:sp>
      <p:cxnSp>
        <p:nvCxnSpPr>
          <p:cNvPr id="13" name="Přímá spojnice 12">
            <a:extLst>
              <a:ext uri="{FF2B5EF4-FFF2-40B4-BE49-F238E27FC236}">
                <a16:creationId xmlns:a16="http://schemas.microsoft.com/office/drawing/2014/main" id="{E161B054-B820-42DC-9B7E-A7CA572FFC17}"/>
              </a:ext>
            </a:extLst>
          </p:cNvPr>
          <p:cNvCxnSpPr>
            <a:cxnSpLocks/>
          </p:cNvCxnSpPr>
          <p:nvPr userDrawn="1"/>
        </p:nvCxnSpPr>
        <p:spPr>
          <a:xfrm>
            <a:off x="441305" y="6534442"/>
            <a:ext cx="0" cy="126925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Picture 48">
            <a:extLst>
              <a:ext uri="{FF2B5EF4-FFF2-40B4-BE49-F238E27FC236}">
                <a16:creationId xmlns:a16="http://schemas.microsoft.com/office/drawing/2014/main" id="{3C8A0D2F-0E31-4143-A944-F6F6731AED4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200" y="6393600"/>
            <a:ext cx="424954" cy="3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583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Graph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ek 10">
            <a:extLst>
              <a:ext uri="{FF2B5EF4-FFF2-40B4-BE49-F238E27FC236}">
                <a16:creationId xmlns:a16="http://schemas.microsoft.com/office/drawing/2014/main" id="{B1A11DD3-6468-40E0-8C07-E87E9AD22A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B8B9092-3C55-42C8-B8BB-259BF8C98D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02000"/>
            <a:ext cx="8726400" cy="435600"/>
          </a:xfrm>
        </p:spPr>
        <p:txBody>
          <a:bodyPr lIns="648000" tIns="0" rIns="648000" bIns="0" anchor="t" anchorCtr="0">
            <a:noAutofit/>
          </a:bodyPr>
          <a:lstStyle>
            <a:lvl1pPr>
              <a:defRPr sz="3100" cap="all" baseline="0">
                <a:solidFill>
                  <a:schemeClr val="accent4"/>
                </a:solidFill>
              </a:defRPr>
            </a:lvl1pPr>
          </a:lstStyle>
          <a:p>
            <a:r>
              <a:rPr lang="en-GB" noProof="0" dirty="0"/>
              <a:t>One line headline on the left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787C0B6A-B911-4244-9BAF-260D6704E647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32000" y="1792800"/>
            <a:ext cx="3805200" cy="2579125"/>
          </a:xfrm>
        </p:spPr>
        <p:txBody>
          <a:bodyPr rIns="288000"/>
          <a:lstStyle>
            <a:lvl1pPr>
              <a:lnSpc>
                <a:spcPts val="2500"/>
              </a:lnSpc>
              <a:spcBef>
                <a:spcPts val="0"/>
              </a:spcBef>
              <a:defRPr sz="2200" b="1">
                <a:solidFill>
                  <a:schemeClr val="accent2"/>
                </a:solidFill>
              </a:defRPr>
            </a:lvl1pPr>
            <a:lvl2pPr marL="0" indent="0">
              <a:lnSpc>
                <a:spcPts val="2400"/>
              </a:lnSpc>
              <a:spcBef>
                <a:spcPts val="750"/>
              </a:spcBef>
              <a:buNone/>
              <a:defRPr sz="2000">
                <a:solidFill>
                  <a:srgbClr val="5B5B5B"/>
                </a:solidFill>
              </a:defRPr>
            </a:lvl2pPr>
            <a:lvl3pPr marL="180000" indent="-180000">
              <a:lnSpc>
                <a:spcPts val="2100"/>
              </a:lnSpc>
              <a:spcBef>
                <a:spcPts val="750"/>
              </a:spcBef>
              <a:buClr>
                <a:srgbClr val="0C54A0"/>
              </a:buClr>
              <a:defRPr sz="1700">
                <a:solidFill>
                  <a:srgbClr val="5B5B5B"/>
                </a:solidFill>
              </a:defRPr>
            </a:lvl3pPr>
            <a:lvl4pPr marL="363600" indent="-144000">
              <a:lnSpc>
                <a:spcPts val="1900"/>
              </a:lnSpc>
              <a:buClr>
                <a:srgbClr val="0C54A0"/>
              </a:buClr>
              <a:defRPr sz="1500">
                <a:solidFill>
                  <a:srgbClr val="5B5B5B"/>
                </a:solidFill>
              </a:defRPr>
            </a:lvl4pPr>
          </a:lstStyle>
          <a:p>
            <a:pPr lvl="0"/>
            <a:r>
              <a:rPr lang="en-GB" noProof="0" dirty="0"/>
              <a:t>Add image/graph</a:t>
            </a:r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id="{574837A5-77F8-423B-9F8C-DB3EC52922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5600" y="155575"/>
            <a:ext cx="2408400" cy="324000"/>
          </a:xfrm>
        </p:spPr>
        <p:txBody>
          <a:bodyPr rIns="216000">
            <a:noAutofit/>
          </a:bodyPr>
          <a:lstStyle>
            <a:lvl1pPr algn="r">
              <a:defRPr sz="15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dirty="0"/>
              <a:t>Update text</a:t>
            </a:r>
            <a:endParaRPr lang="cs-CZ" dirty="0"/>
          </a:p>
        </p:txBody>
      </p:sp>
      <p:sp>
        <p:nvSpPr>
          <p:cNvPr id="17" name="Zástupný symbol pro text 16">
            <a:extLst>
              <a:ext uri="{FF2B5EF4-FFF2-40B4-BE49-F238E27FC236}">
                <a16:creationId xmlns:a16="http://schemas.microsoft.com/office/drawing/2014/main" id="{B2A177A1-E6A2-4F52-9C0A-456B7A35C0F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4464000"/>
            <a:ext cx="4237200" cy="788400"/>
          </a:xfrm>
        </p:spPr>
        <p:txBody>
          <a:bodyPr lIns="648000" tIns="0" rIns="0" bIns="0">
            <a:noAutofit/>
          </a:bodyPr>
          <a:lstStyle>
            <a:lvl1pPr marL="0" marR="0" indent="0" algn="l" defTabSz="6858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00">
                <a:solidFill>
                  <a:schemeClr val="accent2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 dirty="0"/>
              <a:t>Note to the graph </a:t>
            </a:r>
            <a:r>
              <a:rPr lang="en-GB" noProof="0" dirty="0">
                <a:latin typeface="Arial" panose="020B0604020202020204" pitchFamily="34" charset="0"/>
                <a:cs typeface="Arial" panose="020B0604020202020204" pitchFamily="34" charset="0"/>
              </a:rPr>
              <a:t>keep short, maximum in 3 lines, on the left, no hyphenation.  </a:t>
            </a:r>
            <a:br>
              <a:rPr lang="en-GB" noProof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noProof="0" dirty="0">
                <a:latin typeface="Arial" panose="020B0604020202020204" pitchFamily="34" charset="0"/>
                <a:cs typeface="Arial" panose="020B0604020202020204" pitchFamily="34" charset="0"/>
              </a:rPr>
              <a:t>The shorter the better.</a:t>
            </a:r>
            <a:endParaRPr lang="en-GB" noProof="0" dirty="0"/>
          </a:p>
        </p:txBody>
      </p:sp>
      <p:sp>
        <p:nvSpPr>
          <p:cNvPr id="10" name="Zástupný symbol pro obsah 2">
            <a:extLst>
              <a:ext uri="{FF2B5EF4-FFF2-40B4-BE49-F238E27FC236}">
                <a16:creationId xmlns:a16="http://schemas.microsoft.com/office/drawing/2014/main" id="{A950B6C7-DE0B-406B-846C-F8C73E8DA782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4975200" y="1792800"/>
            <a:ext cx="3880800" cy="4351338"/>
          </a:xfrm>
        </p:spPr>
        <p:txBody>
          <a:bodyPr lIns="0" rIns="288000">
            <a:noAutofit/>
          </a:bodyPr>
          <a:lstStyle>
            <a:lvl1pPr>
              <a:lnSpc>
                <a:spcPts val="2500"/>
              </a:lnSpc>
              <a:spcBef>
                <a:spcPts val="0"/>
              </a:spcBef>
              <a:defRPr sz="2200" b="1">
                <a:solidFill>
                  <a:schemeClr val="accent2"/>
                </a:solidFill>
              </a:defRPr>
            </a:lvl1pPr>
            <a:lvl2pPr marL="0" indent="0">
              <a:lnSpc>
                <a:spcPts val="2400"/>
              </a:lnSpc>
              <a:spcBef>
                <a:spcPts val="750"/>
              </a:spcBef>
              <a:buNone/>
              <a:defRPr sz="2000">
                <a:solidFill>
                  <a:schemeClr val="accent3"/>
                </a:solidFill>
              </a:defRPr>
            </a:lvl2pPr>
            <a:lvl3pPr marL="180000" indent="-198000">
              <a:lnSpc>
                <a:spcPts val="2100"/>
              </a:lnSpc>
              <a:spcBef>
                <a:spcPts val="750"/>
              </a:spcBef>
              <a:buClr>
                <a:srgbClr val="0C54A0"/>
              </a:buClr>
              <a:defRPr sz="1700">
                <a:solidFill>
                  <a:schemeClr val="accent3"/>
                </a:solidFill>
              </a:defRPr>
            </a:lvl3pPr>
            <a:lvl4pPr marL="363600" indent="-144000">
              <a:lnSpc>
                <a:spcPts val="1900"/>
              </a:lnSpc>
              <a:spcBef>
                <a:spcPts val="700"/>
              </a:spcBef>
              <a:buClr>
                <a:srgbClr val="0C54A0"/>
              </a:buClr>
              <a:defRPr sz="1500">
                <a:solidFill>
                  <a:schemeClr val="accent3"/>
                </a:solidFill>
              </a:defRPr>
            </a:lvl4pPr>
          </a:lstStyle>
          <a:p>
            <a:pPr lvl="0"/>
            <a:r>
              <a:rPr lang="cs-CZ" dirty="0"/>
              <a:t>Text in </a:t>
            </a:r>
            <a:r>
              <a:rPr lang="cs-CZ" dirty="0" err="1"/>
              <a:t>four</a:t>
            </a:r>
            <a:r>
              <a:rPr lang="cs-CZ" dirty="0"/>
              <a:t> </a:t>
            </a:r>
            <a:r>
              <a:rPr lang="cs-CZ" dirty="0" err="1"/>
              <a:t>levels</a:t>
            </a:r>
            <a:r>
              <a:rPr lang="cs-CZ" dirty="0"/>
              <a:t> </a:t>
            </a:r>
            <a:r>
              <a:rPr lang="cs-CZ" dirty="0" err="1"/>
              <a:t>with</a:t>
            </a:r>
            <a:r>
              <a:rPr lang="cs-CZ" dirty="0"/>
              <a:t> </a:t>
            </a:r>
            <a:r>
              <a:rPr lang="cs-CZ" dirty="0" err="1"/>
              <a:t>bullets</a:t>
            </a:r>
            <a:r>
              <a:rPr lang="cs-CZ" dirty="0"/>
              <a:t> and a </a:t>
            </a:r>
            <a:r>
              <a:rPr lang="cs-CZ" dirty="0" err="1"/>
              <a:t>headline</a:t>
            </a:r>
            <a:endParaRPr lang="cs-CZ" dirty="0"/>
          </a:p>
          <a:p>
            <a:pPr lvl="1"/>
            <a:r>
              <a:rPr lang="en-GB" dirty="0"/>
              <a:t>Second level</a:t>
            </a:r>
            <a:endParaRPr lang="cs-CZ" dirty="0"/>
          </a:p>
          <a:p>
            <a:pPr lvl="2"/>
            <a:r>
              <a:rPr lang="en-GB" dirty="0"/>
              <a:t>Third level</a:t>
            </a:r>
            <a:endParaRPr lang="cs-CZ" dirty="0"/>
          </a:p>
          <a:p>
            <a:pPr lvl="3"/>
            <a:r>
              <a:rPr lang="en-GB" dirty="0"/>
              <a:t>Fourth level</a:t>
            </a:r>
            <a:endParaRPr lang="cs-CZ" dirty="0"/>
          </a:p>
        </p:txBody>
      </p:sp>
      <p:sp>
        <p:nvSpPr>
          <p:cNvPr id="12" name="Zástupný symbol pro číslo snímku 5">
            <a:extLst>
              <a:ext uri="{FF2B5EF4-FFF2-40B4-BE49-F238E27FC236}">
                <a16:creationId xmlns:a16="http://schemas.microsoft.com/office/drawing/2014/main" id="{05CE88A3-65CA-4CE1-B30A-873AFAEB2F66}"/>
              </a:ext>
            </a:extLst>
          </p:cNvPr>
          <p:cNvSpPr txBox="1">
            <a:spLocks/>
          </p:cNvSpPr>
          <p:nvPr userDrawn="1"/>
        </p:nvSpPr>
        <p:spPr>
          <a:xfrm>
            <a:off x="180000" y="6492873"/>
            <a:ext cx="237600" cy="365126"/>
          </a:xfrm>
          <a:prstGeom prst="rect">
            <a:avLst/>
          </a:prstGeom>
        </p:spPr>
        <p:txBody>
          <a:bodyPr vert="horz" lIns="0" tIns="0" rIns="0" bIns="190800" rtlCol="0" anchor="b" anchorCtr="0"/>
          <a:lstStyle>
            <a:defPPr>
              <a:defRPr lang="cs-CZ"/>
            </a:defPPr>
            <a:lvl1pPr marL="0" algn="ctr" defTabSz="914400" rtl="0" eaLnBrk="1" latinLnBrk="0" hangingPunct="1">
              <a:defRPr sz="1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51CC97F-B359-438B-BC50-D4E0333112D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3" name="Zástupný symbol pro zápatí 4">
            <a:extLst>
              <a:ext uri="{FF2B5EF4-FFF2-40B4-BE49-F238E27FC236}">
                <a16:creationId xmlns:a16="http://schemas.microsoft.com/office/drawing/2014/main" id="{16C0665B-D2F2-491C-B4BC-9DE8D14CB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4000" y="6492875"/>
            <a:ext cx="6029864" cy="365125"/>
          </a:xfrm>
        </p:spPr>
        <p:txBody>
          <a:bodyPr lIns="0" tIns="0" bIns="190800" anchor="b" anchorCtr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it-IT" noProof="0"/>
              <a:t>2023-02-20 ENISA presentation to 3GPP/SA3 -- V. Gogou &amp; Ph. Magnabosco</a:t>
            </a:r>
            <a:endParaRPr lang="en-GB" noProof="0" dirty="0"/>
          </a:p>
        </p:txBody>
      </p:sp>
      <p:cxnSp>
        <p:nvCxnSpPr>
          <p:cNvPr id="14" name="Přímá spojnice 13">
            <a:extLst>
              <a:ext uri="{FF2B5EF4-FFF2-40B4-BE49-F238E27FC236}">
                <a16:creationId xmlns:a16="http://schemas.microsoft.com/office/drawing/2014/main" id="{C3B987BA-4871-4AFA-BD5B-60E8A286470B}"/>
              </a:ext>
            </a:extLst>
          </p:cNvPr>
          <p:cNvCxnSpPr>
            <a:cxnSpLocks/>
          </p:cNvCxnSpPr>
          <p:nvPr userDrawn="1"/>
        </p:nvCxnSpPr>
        <p:spPr>
          <a:xfrm>
            <a:off x="441305" y="6534442"/>
            <a:ext cx="0" cy="126925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Picture 48">
            <a:extLst>
              <a:ext uri="{FF2B5EF4-FFF2-40B4-BE49-F238E27FC236}">
                <a16:creationId xmlns:a16="http://schemas.microsoft.com/office/drawing/2014/main" id="{B18561DB-C3BA-4346-90BB-9CB3C13F17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200" y="6393600"/>
            <a:ext cx="424954" cy="3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501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>
            <a:extLst>
              <a:ext uri="{FF2B5EF4-FFF2-40B4-BE49-F238E27FC236}">
                <a16:creationId xmlns:a16="http://schemas.microsoft.com/office/drawing/2014/main" id="{8A82CD6C-728D-4BA9-9FD0-6A17AB811C93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D6535D87-153C-4461-B5E6-81B30BB14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the style</a:t>
            </a:r>
            <a:endParaRPr lang="cs-CZ" dirty="0"/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8F4DB5F4-D9D5-43E6-9671-58E84E6DB6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Edit text </a:t>
            </a:r>
            <a:endParaRPr lang="cs-CZ" dirty="0"/>
          </a:p>
          <a:p>
            <a:pPr lvl="1"/>
            <a:r>
              <a:rPr lang="en-GB" dirty="0"/>
              <a:t>Second level</a:t>
            </a:r>
            <a:endParaRPr lang="cs-CZ" dirty="0"/>
          </a:p>
          <a:p>
            <a:pPr lvl="2"/>
            <a:r>
              <a:rPr lang="en-GB" dirty="0"/>
              <a:t>Third level</a:t>
            </a:r>
            <a:endParaRPr lang="cs-CZ" dirty="0"/>
          </a:p>
          <a:p>
            <a:pPr lvl="3"/>
            <a:r>
              <a:rPr lang="en-GB" dirty="0"/>
              <a:t>Fourth level</a:t>
            </a:r>
            <a:endParaRPr lang="cs-CZ" dirty="0"/>
          </a:p>
          <a:p>
            <a:pPr lvl="4"/>
            <a:r>
              <a:rPr lang="en-GB" dirty="0"/>
              <a:t>Fifth level</a:t>
            </a:r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70A42D3-30AC-4C36-9B93-6D64A8DC9E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00800"/>
            <a:ext cx="6029864" cy="365125"/>
          </a:xfrm>
          <a:prstGeom prst="rect">
            <a:avLst/>
          </a:prstGeom>
        </p:spPr>
        <p:txBody>
          <a:bodyPr vert="horz" lIns="91440" tIns="45720" rIns="216000" bIns="45720" rtlCol="0" anchor="ctr" anchorCtr="0"/>
          <a:lstStyle>
            <a:lvl1pPr algn="l">
              <a:defRPr sz="1000">
                <a:solidFill>
                  <a:srgbClr val="0C54A0"/>
                </a:solidFill>
              </a:defRPr>
            </a:lvl1pPr>
          </a:lstStyle>
          <a:p>
            <a:r>
              <a:rPr lang="it-IT"/>
              <a:t>2023-02-20 ENISA presentation to 3GPP/SA3 -- V. Gogou &amp; Ph. Magnabosco</a:t>
            </a:r>
            <a:endParaRPr lang="cs-CZ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A26FCAD-62DE-40CB-8139-916BEE520A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3365" y="6400800"/>
            <a:ext cx="2057400" cy="365125"/>
          </a:xfrm>
          <a:prstGeom prst="rect">
            <a:avLst/>
          </a:prstGeom>
        </p:spPr>
        <p:txBody>
          <a:bodyPr vert="horz" lIns="91440" tIns="45720" rIns="216000" bIns="45720" rtlCol="0" anchor="ctr"/>
          <a:lstStyle>
            <a:lvl1pPr algn="r">
              <a:defRPr sz="900">
                <a:solidFill>
                  <a:srgbClr val="A0A0A0"/>
                </a:solidFill>
              </a:defRPr>
            </a:lvl1pPr>
          </a:lstStyle>
          <a:p>
            <a:fld id="{251CC97F-B359-438B-BC50-D4E0333112DB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60972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62" r:id="rId4"/>
    <p:sldLayoutId id="2147483663" r:id="rId5"/>
    <p:sldLayoutId id="2147483651" r:id="rId6"/>
    <p:sldLayoutId id="2147483675" r:id="rId7"/>
    <p:sldLayoutId id="2147483664" r:id="rId8"/>
    <p:sldLayoutId id="2147483652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1" r:id="rId15"/>
    <p:sldLayoutId id="2147483672" r:id="rId16"/>
    <p:sldLayoutId id="2147483673" r:id="rId17"/>
    <p:sldLayoutId id="2147483674" r:id="rId18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>
            <a:extLst>
              <a:ext uri="{FF2B5EF4-FFF2-40B4-BE49-F238E27FC236}">
                <a16:creationId xmlns:a16="http://schemas.microsoft.com/office/drawing/2014/main" id="{81225C6D-D219-417E-9CF2-43104ADDC7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4958497"/>
            <a:ext cx="6570663" cy="638175"/>
          </a:xfrm>
        </p:spPr>
        <p:txBody>
          <a:bodyPr/>
          <a:lstStyle/>
          <a:p>
            <a:pPr lvl="1"/>
            <a:endParaRPr lang="en-GB" noProof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ENISA EU5G team</a:t>
            </a:r>
          </a:p>
          <a:p>
            <a:pPr lvl="1"/>
            <a:endParaRPr lang="en-GB" noProof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noProof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34F96C96-DE1C-4784-A5E1-02636CCECA9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02</a:t>
            </a:r>
            <a:endParaRPr lang="en-GB" noProof="0" dirty="0"/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E53E611E-B299-4EE0-AA1D-1E6C221BCD8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noProof="0" dirty="0"/>
              <a:t>2023</a:t>
            </a:r>
          </a:p>
        </p:txBody>
      </p:sp>
      <p:sp>
        <p:nvSpPr>
          <p:cNvPr id="6" name="Zástupný symbol pro text 5">
            <a:extLst>
              <a:ext uri="{FF2B5EF4-FFF2-40B4-BE49-F238E27FC236}">
                <a16:creationId xmlns:a16="http://schemas.microsoft.com/office/drawing/2014/main" id="{39A21932-8783-4774-937D-D19966E3FCC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-1" y="1726527"/>
            <a:ext cx="7509934" cy="280314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GB" sz="2400" dirty="0"/>
              <a:t>EU 5G Scheme Phase 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989400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1D4F1-2F4D-4E4B-89B6-476A56100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Some</a:t>
            </a:r>
            <a:r>
              <a:rPr lang="fr-FR" dirty="0"/>
              <a:t> OPEN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4C1D51-83AA-491C-9D02-C0A5A5CC77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76000" y="1463039"/>
            <a:ext cx="7992000" cy="4683923"/>
          </a:xfrm>
        </p:spPr>
        <p:txBody>
          <a:bodyPr numCol="1" spcCol="360000"/>
          <a:lstStyle/>
          <a:p>
            <a:pPr>
              <a:spcBef>
                <a:spcPts val="600"/>
              </a:spcBef>
            </a:pPr>
            <a:r>
              <a:rPr lang="fr-FR" sz="2000" dirty="0" err="1"/>
              <a:t>Requirement</a:t>
            </a:r>
            <a:r>
              <a:rPr lang="fr-FR" sz="2000" dirty="0"/>
              <a:t> identification?</a:t>
            </a:r>
          </a:p>
          <a:p>
            <a:pPr marL="2857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800" dirty="0"/>
              <a:t>Name, description?</a:t>
            </a:r>
          </a:p>
          <a:p>
            <a:pPr marL="2857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800" dirty="0" err="1"/>
              <a:t>Granularity</a:t>
            </a:r>
            <a:r>
              <a:rPr lang="fr-FR" sz="1800" dirty="0"/>
              <a:t> of </a:t>
            </a:r>
            <a:r>
              <a:rPr lang="fr-FR" sz="1800" dirty="0" err="1"/>
              <a:t>requirements</a:t>
            </a:r>
            <a:r>
              <a:rPr lang="fr-FR" sz="1800" dirty="0"/>
              <a:t> </a:t>
            </a:r>
            <a:r>
              <a:rPr lang="fr-FR" sz="1800" dirty="0" err="1"/>
              <a:t>needed</a:t>
            </a:r>
            <a:r>
              <a:rPr lang="fr-FR" sz="1800" dirty="0"/>
              <a:t> for follow-up?</a:t>
            </a:r>
          </a:p>
          <a:p>
            <a:pPr>
              <a:spcBef>
                <a:spcPts val="600"/>
              </a:spcBef>
            </a:pPr>
            <a:endParaRPr lang="fr-FR" sz="2000" dirty="0"/>
          </a:p>
          <a:p>
            <a:pPr>
              <a:spcBef>
                <a:spcPts val="600"/>
              </a:spcBef>
            </a:pPr>
            <a:r>
              <a:rPr lang="fr-FR" sz="2000" dirty="0"/>
              <a:t>Document </a:t>
            </a:r>
            <a:r>
              <a:rPr lang="fr-FR" sz="2000" dirty="0" err="1"/>
              <a:t>dependencies</a:t>
            </a:r>
            <a:r>
              <a:rPr lang="fr-FR" sz="2000" dirty="0"/>
              <a:t>?</a:t>
            </a:r>
          </a:p>
          <a:p>
            <a:pPr marL="2857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800" dirty="0"/>
              <a:t>Normative </a:t>
            </a:r>
            <a:r>
              <a:rPr lang="fr-FR" sz="1800" dirty="0" err="1"/>
              <a:t>references</a:t>
            </a:r>
            <a:r>
              <a:rPr lang="fr-FR" sz="1800" dirty="0"/>
              <a:t>: can </a:t>
            </a:r>
            <a:r>
              <a:rPr lang="fr-FR" sz="1800" dirty="0" err="1"/>
              <a:t>they</a:t>
            </a:r>
            <a:r>
              <a:rPr lang="fr-FR" sz="1800" dirty="0"/>
              <a:t> </a:t>
            </a:r>
            <a:r>
              <a:rPr lang="fr-FR" sz="1800" dirty="0" err="1"/>
              <a:t>be</a:t>
            </a:r>
            <a:r>
              <a:rPr lang="fr-FR" sz="1800" dirty="0"/>
              <a:t> a </a:t>
            </a:r>
            <a:r>
              <a:rPr lang="fr-FR" sz="1800" dirty="0" err="1"/>
              <a:t>problem</a:t>
            </a:r>
            <a:r>
              <a:rPr lang="fr-FR" sz="1800" dirty="0"/>
              <a:t>? </a:t>
            </a:r>
            <a:r>
              <a:rPr lang="fr-FR" sz="1800" dirty="0" err="1"/>
              <a:t>When</a:t>
            </a:r>
            <a:r>
              <a:rPr lang="fr-FR" sz="1800" dirty="0"/>
              <a:t>?</a:t>
            </a:r>
          </a:p>
          <a:p>
            <a:pPr>
              <a:spcBef>
                <a:spcPts val="600"/>
              </a:spcBef>
            </a:pPr>
            <a:endParaRPr lang="fr-FR" sz="2000" dirty="0"/>
          </a:p>
          <a:p>
            <a:pPr>
              <a:spcBef>
                <a:spcPts val="600"/>
              </a:spcBef>
            </a:pP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 to </a:t>
            </a:r>
            <a:r>
              <a:rPr lang="fr-FR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technical</a:t>
            </a: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products</a:t>
            </a: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</a:t>
            </a:r>
            <a:endParaRPr lang="fr-FR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By standards, </a:t>
            </a:r>
            <a:r>
              <a:rPr lang="fr-FR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</a:t>
            </a: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</a:t>
            </a:r>
          </a:p>
          <a:p>
            <a:pPr>
              <a:spcBef>
                <a:spcPts val="600"/>
              </a:spcBef>
            </a:pPr>
            <a:endParaRPr lang="fr-F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fr-FR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Maturity</a:t>
            </a: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of documents?</a:t>
            </a:r>
          </a:p>
          <a:p>
            <a:pPr marL="2857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When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are </a:t>
            </a:r>
            <a:r>
              <a:rPr lang="fr-FR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in a “</a:t>
            </a:r>
            <a:r>
              <a:rPr lang="fr-FR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safe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zone” reg. document </a:t>
            </a:r>
            <a:r>
              <a:rPr lang="fr-FR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availability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and content?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103822-677D-4D25-9E4A-EF57FD3059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01542A-DF3D-4906-AA49-2A645CCD3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2023-02-20 ENISA presentation to 3GPP/SA3 -- V. Gogou &amp; Ph. Magnabosco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44386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1D4F1-2F4D-4E4B-89B6-476A56100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OPEN QUESTIONS: </a:t>
            </a:r>
            <a:br>
              <a:rPr lang="fr-FR" dirty="0"/>
            </a:br>
            <a:r>
              <a:rPr lang="fr-FR" dirty="0"/>
              <a:t>“Library of Pointers” document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103822-677D-4D25-9E4A-EF57FD3059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01542A-DF3D-4906-AA49-2A645CCD3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2023-02-20 ENISA presentation to 3GPP/SA3 -- V. Gogou &amp; Ph. Magnabosco</a:t>
            </a:r>
            <a:endParaRPr lang="en-GB" dirty="0"/>
          </a:p>
        </p:txBody>
      </p:sp>
      <p:sp>
        <p:nvSpPr>
          <p:cNvPr id="8" name="Scroll: Vertical 7">
            <a:extLst>
              <a:ext uri="{FF2B5EF4-FFF2-40B4-BE49-F238E27FC236}">
                <a16:creationId xmlns:a16="http://schemas.microsoft.com/office/drawing/2014/main" id="{2EF08891-AB2B-476A-ABFD-D71FCA4DB068}"/>
              </a:ext>
            </a:extLst>
          </p:cNvPr>
          <p:cNvSpPr/>
          <p:nvPr/>
        </p:nvSpPr>
        <p:spPr>
          <a:xfrm>
            <a:off x="300799" y="2133600"/>
            <a:ext cx="3037486" cy="3614057"/>
          </a:xfrm>
          <a:prstGeom prst="verticalScroll">
            <a:avLst>
              <a:gd name="adj" fmla="val 8620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rgbClr val="C00000"/>
                </a:solidFill>
              </a:rPr>
              <a:t>EU5G</a:t>
            </a:r>
            <a:br>
              <a:rPr lang="fr-FR" sz="2400" b="1" dirty="0">
                <a:solidFill>
                  <a:srgbClr val="C00000"/>
                </a:solidFill>
              </a:rPr>
            </a:br>
            <a:r>
              <a:rPr lang="fr-FR" sz="2400" b="1" dirty="0">
                <a:solidFill>
                  <a:srgbClr val="C00000"/>
                </a:solidFill>
              </a:rPr>
              <a:t>Certification </a:t>
            </a:r>
            <a:r>
              <a:rPr lang="fr-FR" sz="2400" b="1" dirty="0" err="1">
                <a:solidFill>
                  <a:srgbClr val="C00000"/>
                </a:solidFill>
              </a:rPr>
              <a:t>scheme</a:t>
            </a:r>
            <a:endParaRPr lang="fr-FR" sz="2400" b="1" dirty="0">
              <a:solidFill>
                <a:srgbClr val="C00000"/>
              </a:solidFill>
            </a:endParaRPr>
          </a:p>
          <a:p>
            <a:pPr algn="ctr"/>
            <a:endParaRPr lang="fr-FR" dirty="0"/>
          </a:p>
          <a:p>
            <a:pPr marL="173038" lvl="1"/>
            <a:r>
              <a:rPr lang="fr-FR" dirty="0"/>
              <a:t>EU Legal document</a:t>
            </a:r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marL="173038" lvl="1"/>
            <a:r>
              <a:rPr lang="fr-FR" dirty="0"/>
              <a:t>Updates:</a:t>
            </a:r>
          </a:p>
          <a:p>
            <a:pPr marL="458788" lvl="1" indent="-285750">
              <a:buFont typeface="Wingdings" panose="05000000000000000000" pitchFamily="2" charset="2"/>
              <a:buChar char="§"/>
            </a:pPr>
            <a:r>
              <a:rPr lang="fr-FR" dirty="0"/>
              <a:t>Major </a:t>
            </a:r>
            <a:r>
              <a:rPr lang="fr-FR" dirty="0" err="1"/>
              <a:t>evolutions</a:t>
            </a:r>
            <a:endParaRPr lang="fr-FR" dirty="0"/>
          </a:p>
          <a:p>
            <a:pPr marL="458788" lvl="1" indent="-285750">
              <a:buFont typeface="Wingdings" panose="05000000000000000000" pitchFamily="2" charset="2"/>
              <a:buChar char="§"/>
            </a:pPr>
            <a:r>
              <a:rPr lang="fr-FR" dirty="0" err="1"/>
              <a:t>Infrequent</a:t>
            </a:r>
            <a:endParaRPr lang="fr-FR" dirty="0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670D1C48-49F8-434C-B056-E269A2CB69BA}"/>
              </a:ext>
            </a:extLst>
          </p:cNvPr>
          <p:cNvSpPr/>
          <p:nvPr/>
        </p:nvSpPr>
        <p:spPr>
          <a:xfrm>
            <a:off x="3228647" y="2670061"/>
            <a:ext cx="3305216" cy="712333"/>
          </a:xfrm>
          <a:prstGeom prst="rightArrow">
            <a:avLst>
              <a:gd name="adj1" fmla="val 50000"/>
              <a:gd name="adj2" fmla="val 105014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Stable </a:t>
            </a:r>
            <a:r>
              <a:rPr lang="fr-FR" dirty="0" err="1"/>
              <a:t>reference</a:t>
            </a:r>
            <a:endParaRPr lang="fr-FR" dirty="0"/>
          </a:p>
        </p:txBody>
      </p:sp>
      <p:sp>
        <p:nvSpPr>
          <p:cNvPr id="10" name="Flowchart: Multidocument 9">
            <a:extLst>
              <a:ext uri="{FF2B5EF4-FFF2-40B4-BE49-F238E27FC236}">
                <a16:creationId xmlns:a16="http://schemas.microsoft.com/office/drawing/2014/main" id="{ECFAA117-17AE-418C-AD54-1CB419BF3F79}"/>
              </a:ext>
            </a:extLst>
          </p:cNvPr>
          <p:cNvSpPr/>
          <p:nvPr/>
        </p:nvSpPr>
        <p:spPr>
          <a:xfrm>
            <a:off x="6735600" y="2133600"/>
            <a:ext cx="2090058" cy="1785257"/>
          </a:xfrm>
          <a:prstGeom prst="flowChartMultidocumen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Standards </a:t>
            </a:r>
            <a:r>
              <a:rPr lang="fr-FR" dirty="0" err="1"/>
              <a:t>with</a:t>
            </a:r>
            <a:r>
              <a:rPr lang="fr-FR" dirty="0"/>
              <a:t> stable </a:t>
            </a:r>
            <a:r>
              <a:rPr lang="fr-FR" dirty="0" err="1"/>
              <a:t>ref</a:t>
            </a:r>
            <a:r>
              <a:rPr lang="fr-FR" dirty="0"/>
              <a:t>.</a:t>
            </a:r>
            <a:br>
              <a:rPr lang="fr-FR" dirty="0"/>
            </a:br>
            <a:r>
              <a:rPr lang="fr-FR" dirty="0" err="1"/>
              <a:t>latest</a:t>
            </a:r>
            <a:r>
              <a:rPr lang="fr-FR" dirty="0"/>
              <a:t> version</a:t>
            </a:r>
          </a:p>
        </p:txBody>
      </p:sp>
      <p:sp>
        <p:nvSpPr>
          <p:cNvPr id="11" name="Flowchart: Multidocument 10">
            <a:extLst>
              <a:ext uri="{FF2B5EF4-FFF2-40B4-BE49-F238E27FC236}">
                <a16:creationId xmlns:a16="http://schemas.microsoft.com/office/drawing/2014/main" id="{BF6F124B-41CD-4BCE-9CB2-43809A2A8C8F}"/>
              </a:ext>
            </a:extLst>
          </p:cNvPr>
          <p:cNvSpPr/>
          <p:nvPr/>
        </p:nvSpPr>
        <p:spPr>
          <a:xfrm>
            <a:off x="6735600" y="4114800"/>
            <a:ext cx="2090058" cy="1785257"/>
          </a:xfrm>
          <a:prstGeom prst="flowChartMultidocumen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>
                <a:solidFill>
                  <a:srgbClr val="5B5B5B"/>
                </a:solidFill>
              </a:rPr>
              <a:t>Specific</a:t>
            </a:r>
            <a:r>
              <a:rPr lang="fr-FR" dirty="0">
                <a:solidFill>
                  <a:srgbClr val="5B5B5B"/>
                </a:solidFill>
              </a:rPr>
              <a:t> (</a:t>
            </a:r>
            <a:r>
              <a:rPr lang="fr-FR" dirty="0" err="1">
                <a:solidFill>
                  <a:srgbClr val="5B5B5B"/>
                </a:solidFill>
              </a:rPr>
              <a:t>dated</a:t>
            </a:r>
            <a:r>
              <a:rPr lang="fr-FR" dirty="0">
                <a:solidFill>
                  <a:srgbClr val="5B5B5B"/>
                </a:solidFill>
              </a:rPr>
              <a:t>) standard versions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A73F9E6-0708-498E-AD80-932261926060}"/>
              </a:ext>
            </a:extLst>
          </p:cNvPr>
          <p:cNvGrpSpPr/>
          <p:nvPr/>
        </p:nvGrpSpPr>
        <p:grpSpPr>
          <a:xfrm>
            <a:off x="3228647" y="4651261"/>
            <a:ext cx="3168116" cy="712333"/>
            <a:chOff x="3518932" y="4651261"/>
            <a:chExt cx="3168116" cy="712333"/>
          </a:xfrm>
        </p:grpSpPr>
        <p:sp>
          <p:nvSpPr>
            <p:cNvPr id="12" name="Arrow: Right 11">
              <a:extLst>
                <a:ext uri="{FF2B5EF4-FFF2-40B4-BE49-F238E27FC236}">
                  <a16:creationId xmlns:a16="http://schemas.microsoft.com/office/drawing/2014/main" id="{DF4BF9EE-4B5A-44FA-8CA4-126C448453A9}"/>
                </a:ext>
              </a:extLst>
            </p:cNvPr>
            <p:cNvSpPr/>
            <p:nvPr/>
          </p:nvSpPr>
          <p:spPr>
            <a:xfrm>
              <a:off x="3518932" y="4651261"/>
              <a:ext cx="3168116" cy="712333"/>
            </a:xfrm>
            <a:prstGeom prst="rightArrow">
              <a:avLst>
                <a:gd name="adj1" fmla="val 50000"/>
                <a:gd name="adj2" fmla="val 105014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Stable </a:t>
              </a:r>
              <a:r>
                <a:rPr lang="fr-FR" dirty="0" err="1"/>
                <a:t>reference</a:t>
              </a:r>
              <a:endParaRPr lang="fr-FR" dirty="0"/>
            </a:p>
          </p:txBody>
        </p:sp>
        <p:sp>
          <p:nvSpPr>
            <p:cNvPr id="13" name="Lightning Bolt 12">
              <a:extLst>
                <a:ext uri="{FF2B5EF4-FFF2-40B4-BE49-F238E27FC236}">
                  <a16:creationId xmlns:a16="http://schemas.microsoft.com/office/drawing/2014/main" id="{707EBB3E-2A76-4C1F-9951-752B1DF1AE15}"/>
                </a:ext>
              </a:extLst>
            </p:cNvPr>
            <p:cNvSpPr/>
            <p:nvPr/>
          </p:nvSpPr>
          <p:spPr>
            <a:xfrm flipH="1">
              <a:off x="4572000" y="4717141"/>
              <a:ext cx="449943" cy="580571"/>
            </a:xfrm>
            <a:prstGeom prst="lightningBol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BD4B4F-C52B-4169-B14D-573D3A504940}"/>
              </a:ext>
            </a:extLst>
          </p:cNvPr>
          <p:cNvGrpSpPr/>
          <p:nvPr/>
        </p:nvGrpSpPr>
        <p:grpSpPr>
          <a:xfrm>
            <a:off x="3215103" y="4441370"/>
            <a:ext cx="2344843" cy="1509483"/>
            <a:chOff x="3215103" y="3788228"/>
            <a:chExt cx="2344843" cy="1509483"/>
          </a:xfrm>
        </p:grpSpPr>
        <p:sp>
          <p:nvSpPr>
            <p:cNvPr id="15" name="Arrow: Right 14">
              <a:extLst>
                <a:ext uri="{FF2B5EF4-FFF2-40B4-BE49-F238E27FC236}">
                  <a16:creationId xmlns:a16="http://schemas.microsoft.com/office/drawing/2014/main" id="{59B2546F-80BB-44E1-B42B-364FAE1E08B4}"/>
                </a:ext>
              </a:extLst>
            </p:cNvPr>
            <p:cNvSpPr/>
            <p:nvPr/>
          </p:nvSpPr>
          <p:spPr>
            <a:xfrm>
              <a:off x="3215103" y="4002075"/>
              <a:ext cx="906955" cy="712333"/>
            </a:xfrm>
            <a:prstGeom prst="rightArrow">
              <a:avLst>
                <a:gd name="adj1" fmla="val 50000"/>
                <a:gd name="adj2" fmla="val 62225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 dirty="0"/>
            </a:p>
          </p:txBody>
        </p:sp>
        <p:sp>
          <p:nvSpPr>
            <p:cNvPr id="16" name="Flowchart: Document 15">
              <a:extLst>
                <a:ext uri="{FF2B5EF4-FFF2-40B4-BE49-F238E27FC236}">
                  <a16:creationId xmlns:a16="http://schemas.microsoft.com/office/drawing/2014/main" id="{6222887B-EA6F-4361-B728-FDA0F05041D0}"/>
                </a:ext>
              </a:extLst>
            </p:cNvPr>
            <p:cNvSpPr/>
            <p:nvPr/>
          </p:nvSpPr>
          <p:spPr>
            <a:xfrm>
              <a:off x="4267202" y="3788228"/>
              <a:ext cx="1292744" cy="1509483"/>
            </a:xfrm>
            <a:prstGeom prst="flowChartDocument">
              <a:avLst/>
            </a:prstGeom>
            <a:solidFill>
              <a:schemeClr val="bg1"/>
            </a:solidFill>
            <a:ln w="57150"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rgbClr val="5B5B5B"/>
                  </a:solidFill>
                </a:rPr>
                <a:t>“Library of pointers” TS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98C983C-95B5-4AAC-B76B-5096928BA52E}"/>
              </a:ext>
            </a:extLst>
          </p:cNvPr>
          <p:cNvGrpSpPr/>
          <p:nvPr/>
        </p:nvGrpSpPr>
        <p:grpSpPr>
          <a:xfrm>
            <a:off x="5694294" y="4405639"/>
            <a:ext cx="839570" cy="1163406"/>
            <a:chOff x="5694294" y="3752497"/>
            <a:chExt cx="839570" cy="1163406"/>
          </a:xfrm>
        </p:grpSpPr>
        <p:sp>
          <p:nvSpPr>
            <p:cNvPr id="17" name="Arrow: Right 16">
              <a:extLst>
                <a:ext uri="{FF2B5EF4-FFF2-40B4-BE49-F238E27FC236}">
                  <a16:creationId xmlns:a16="http://schemas.microsoft.com/office/drawing/2014/main" id="{BE45F28A-5C78-4E88-84A4-AFE00CEDC2CF}"/>
                </a:ext>
              </a:extLst>
            </p:cNvPr>
            <p:cNvSpPr/>
            <p:nvPr/>
          </p:nvSpPr>
          <p:spPr>
            <a:xfrm>
              <a:off x="5694295" y="3752497"/>
              <a:ext cx="839569" cy="375115"/>
            </a:xfrm>
            <a:prstGeom prst="rightArrow">
              <a:avLst>
                <a:gd name="adj1" fmla="val 50000"/>
                <a:gd name="adj2" fmla="val 81571"/>
              </a:avLst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 dirty="0"/>
            </a:p>
          </p:txBody>
        </p:sp>
        <p:sp>
          <p:nvSpPr>
            <p:cNvPr id="18" name="Arrow: Right 17">
              <a:extLst>
                <a:ext uri="{FF2B5EF4-FFF2-40B4-BE49-F238E27FC236}">
                  <a16:creationId xmlns:a16="http://schemas.microsoft.com/office/drawing/2014/main" id="{E9FE0152-94FE-490B-B4EF-D3A267DE42C5}"/>
                </a:ext>
              </a:extLst>
            </p:cNvPr>
            <p:cNvSpPr/>
            <p:nvPr/>
          </p:nvSpPr>
          <p:spPr>
            <a:xfrm>
              <a:off x="5694294" y="4134869"/>
              <a:ext cx="839569" cy="375115"/>
            </a:xfrm>
            <a:prstGeom prst="rightArrow">
              <a:avLst>
                <a:gd name="adj1" fmla="val 50000"/>
                <a:gd name="adj2" fmla="val 81571"/>
              </a:avLst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 dirty="0"/>
            </a:p>
          </p:txBody>
        </p:sp>
        <p:sp>
          <p:nvSpPr>
            <p:cNvPr id="19" name="Arrow: Right 18">
              <a:extLst>
                <a:ext uri="{FF2B5EF4-FFF2-40B4-BE49-F238E27FC236}">
                  <a16:creationId xmlns:a16="http://schemas.microsoft.com/office/drawing/2014/main" id="{DB4281EC-1D9C-46D7-8A40-62FD397B9064}"/>
                </a:ext>
              </a:extLst>
            </p:cNvPr>
            <p:cNvSpPr/>
            <p:nvPr/>
          </p:nvSpPr>
          <p:spPr>
            <a:xfrm>
              <a:off x="5694295" y="4540788"/>
              <a:ext cx="839569" cy="375115"/>
            </a:xfrm>
            <a:prstGeom prst="rightArrow">
              <a:avLst>
                <a:gd name="adj1" fmla="val 50000"/>
                <a:gd name="adj2" fmla="val 81571"/>
              </a:avLst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 dirty="0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E43A4265-297B-4369-867F-66F913A99149}"/>
              </a:ext>
            </a:extLst>
          </p:cNvPr>
          <p:cNvSpPr txBox="1"/>
          <p:nvPr/>
        </p:nvSpPr>
        <p:spPr>
          <a:xfrm rot="17100000">
            <a:off x="5049859" y="4790901"/>
            <a:ext cx="2184730" cy="369332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b="1" dirty="0" err="1"/>
              <a:t>Frequent</a:t>
            </a:r>
            <a:r>
              <a:rPr lang="fr-FR" b="1" dirty="0"/>
              <a:t> updates</a:t>
            </a:r>
          </a:p>
        </p:txBody>
      </p:sp>
    </p:spTree>
    <p:extLst>
      <p:ext uri="{BB962C8B-B14F-4D97-AF65-F5344CB8AC3E}">
        <p14:creationId xmlns:p14="http://schemas.microsoft.com/office/powerpoint/2010/main" val="358841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1D16B-DC67-42C8-A5C9-39A5DB227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Participants input (timeline </a:t>
            </a:r>
            <a:r>
              <a:rPr lang="fr-FR" dirty="0" err="1"/>
              <a:t>focused</a:t>
            </a:r>
            <a:r>
              <a:rPr lang="fr-FR" dirty="0"/>
              <a:t>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7A6040-D367-4FEB-8053-3192226A71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Timeline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61C782-C8F6-4D61-9CEA-04FEF5502F1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DD30A7-138D-4A2D-96B9-D4443A2A5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noProof="0"/>
              <a:t>2023-02-20 ENISA presentation to 3GPP/SA3 -- V. Gogou &amp; Ph. Magnabosco</a:t>
            </a:r>
            <a:endParaRPr lang="en-GB" noProof="0" dirty="0"/>
          </a:p>
        </p:txBody>
      </p:sp>
      <p:graphicFrame>
        <p:nvGraphicFramePr>
          <p:cNvPr id="8" name="Table 6">
            <a:extLst>
              <a:ext uri="{FF2B5EF4-FFF2-40B4-BE49-F238E27FC236}">
                <a16:creationId xmlns:a16="http://schemas.microsoft.com/office/drawing/2014/main" id="{1393E521-E722-4F8C-91B2-F7F84A44031D}"/>
              </a:ext>
            </a:extLst>
          </p:cNvPr>
          <p:cNvGraphicFramePr>
            <a:graphicFrameLocks noGrp="1"/>
          </p:cNvGraphicFramePr>
          <p:nvPr/>
        </p:nvGraphicFramePr>
        <p:xfrm>
          <a:off x="222697" y="2496527"/>
          <a:ext cx="7196590" cy="32359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598295">
                  <a:extLst>
                    <a:ext uri="{9D8B030D-6E8A-4147-A177-3AD203B41FA5}">
                      <a16:colId xmlns:a16="http://schemas.microsoft.com/office/drawing/2014/main" val="3586166530"/>
                    </a:ext>
                  </a:extLst>
                </a:gridCol>
                <a:gridCol w="3598295">
                  <a:extLst>
                    <a:ext uri="{9D8B030D-6E8A-4147-A177-3AD203B41FA5}">
                      <a16:colId xmlns:a16="http://schemas.microsoft.com/office/drawing/2014/main" val="40361785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800" dirty="0"/>
                        <a:t>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i="1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2694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 err="1"/>
                        <a:t>Requirement</a:t>
                      </a:r>
                      <a:r>
                        <a:rPr lang="fr-FR" sz="1800" dirty="0"/>
                        <a:t>(s) to </a:t>
                      </a:r>
                      <a:r>
                        <a:rPr lang="fr-FR" sz="1800" dirty="0" err="1"/>
                        <a:t>be</a:t>
                      </a:r>
                      <a:r>
                        <a:rPr lang="fr-FR" sz="1800" dirty="0"/>
                        <a:t> </a:t>
                      </a:r>
                      <a:r>
                        <a:rPr lang="fr-FR" sz="1800" dirty="0" err="1"/>
                        <a:t>covered</a:t>
                      </a:r>
                      <a:endParaRPr lang="fr-F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i="1" dirty="0" err="1"/>
                        <a:t>Requirement</a:t>
                      </a:r>
                      <a:r>
                        <a:rPr lang="fr-FR" sz="1800" i="1" dirty="0"/>
                        <a:t> ID 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1642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/>
                        <a:t>Document </a:t>
                      </a:r>
                      <a:r>
                        <a:rPr lang="fr-FR" sz="1800" dirty="0" err="1"/>
                        <a:t>reference</a:t>
                      </a:r>
                      <a:endParaRPr lang="fr-F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i="1" dirty="0" err="1"/>
                        <a:t>TC’s</a:t>
                      </a:r>
                      <a:r>
                        <a:rPr lang="fr-FR" sz="1800" i="1" dirty="0"/>
                        <a:t> </a:t>
                      </a:r>
                      <a:r>
                        <a:rPr lang="fr-FR" sz="1800" i="1" dirty="0" err="1"/>
                        <a:t>own</a:t>
                      </a:r>
                      <a:r>
                        <a:rPr lang="fr-FR" sz="1800" i="1" dirty="0"/>
                        <a:t> </a:t>
                      </a:r>
                      <a:r>
                        <a:rPr lang="fr-FR" sz="1800" i="1" dirty="0" err="1"/>
                        <a:t>reference</a:t>
                      </a:r>
                      <a:endParaRPr lang="fr-FR" sz="18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385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/>
                        <a:t>SDO / TC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i="1" dirty="0"/>
                        <a:t>Identification at TC </a:t>
                      </a:r>
                      <a:r>
                        <a:rPr lang="fr-FR" sz="1800" i="1" dirty="0" err="1"/>
                        <a:t>level</a:t>
                      </a:r>
                      <a:endParaRPr lang="fr-FR" sz="18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2178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/>
                        <a:t>Stage (date of entry </a:t>
                      </a:r>
                      <a:r>
                        <a:rPr lang="fr-FR" sz="1800" dirty="0" err="1"/>
                        <a:t>into</a:t>
                      </a:r>
                      <a:r>
                        <a:rPr lang="fr-FR" sz="1800" dirty="0"/>
                        <a:t> stage)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i="1" dirty="0"/>
                        <a:t>As per stage mapping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5301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/>
                        <a:t>Date of final </a:t>
                      </a:r>
                      <a:r>
                        <a:rPr lang="fr-FR" sz="1800" dirty="0" err="1"/>
                        <a:t>availability</a:t>
                      </a:r>
                      <a:endParaRPr lang="fr-F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i="1" dirty="0"/>
                        <a:t>End of </a:t>
                      </a:r>
                      <a:r>
                        <a:rPr lang="fr-FR" sz="1800" i="1" dirty="0" err="1"/>
                        <a:t>work</a:t>
                      </a:r>
                      <a:r>
                        <a:rPr lang="fr-FR" sz="1800" i="1" dirty="0"/>
                        <a:t> for TC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52572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 err="1"/>
                        <a:t>Precursor</a:t>
                      </a:r>
                      <a:endParaRPr lang="fr-F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i="1" dirty="0"/>
                        <a:t>If </a:t>
                      </a:r>
                      <a:r>
                        <a:rPr lang="fr-FR" sz="1800" i="1" dirty="0" err="1"/>
                        <a:t>any</a:t>
                      </a:r>
                      <a:r>
                        <a:rPr lang="fr-FR" sz="1800" i="1" dirty="0"/>
                        <a:t>. </a:t>
                      </a:r>
                      <a:r>
                        <a:rPr lang="fr-FR" sz="1800" i="1" dirty="0" err="1"/>
                        <a:t>TC’s</a:t>
                      </a:r>
                      <a:r>
                        <a:rPr lang="fr-FR" sz="1800" i="1" dirty="0"/>
                        <a:t> </a:t>
                      </a:r>
                      <a:r>
                        <a:rPr lang="fr-FR" sz="1800" i="1" dirty="0" err="1"/>
                        <a:t>name</a:t>
                      </a:r>
                      <a:r>
                        <a:rPr lang="fr-FR" sz="1800" i="1" dirty="0"/>
                        <a:t> and </a:t>
                      </a:r>
                      <a:r>
                        <a:rPr lang="fr-FR" sz="1800" i="1" dirty="0" err="1"/>
                        <a:t>reference</a:t>
                      </a:r>
                      <a:endParaRPr lang="fr-FR" sz="18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5605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 err="1"/>
                        <a:t>Successor</a:t>
                      </a:r>
                      <a:r>
                        <a:rPr lang="fr-FR" sz="1800" dirty="0"/>
                        <a:t> OR Reference-</a:t>
                      </a:r>
                      <a:r>
                        <a:rPr lang="fr-FR" sz="1800" dirty="0" err="1"/>
                        <a:t>ready</a:t>
                      </a:r>
                      <a:r>
                        <a:rPr lang="fr-FR" sz="1800" dirty="0"/>
                        <a:t> (“</a:t>
                      </a:r>
                      <a:r>
                        <a:rPr lang="fr-FR" sz="1800" dirty="0" err="1"/>
                        <a:t>ref-ready</a:t>
                      </a:r>
                      <a:r>
                        <a:rPr lang="fr-FR" sz="1800" dirty="0"/>
                        <a:t>”)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i="1" dirty="0" err="1"/>
                        <a:t>Successor</a:t>
                      </a:r>
                      <a:r>
                        <a:rPr lang="fr-FR" sz="1800" i="1" dirty="0"/>
                        <a:t>: </a:t>
                      </a:r>
                      <a:r>
                        <a:rPr lang="fr-FR" sz="1800" i="1" dirty="0" err="1"/>
                        <a:t>TC’s</a:t>
                      </a:r>
                      <a:r>
                        <a:rPr lang="fr-FR" sz="1800" i="1" dirty="0"/>
                        <a:t> </a:t>
                      </a:r>
                      <a:r>
                        <a:rPr lang="fr-FR" sz="1800" i="1" dirty="0" err="1"/>
                        <a:t>name</a:t>
                      </a:r>
                      <a:r>
                        <a:rPr lang="fr-FR" sz="1800" i="1" dirty="0"/>
                        <a:t> and </a:t>
                      </a:r>
                      <a:r>
                        <a:rPr lang="fr-FR" sz="1800" i="1" dirty="0" err="1"/>
                        <a:t>reference</a:t>
                      </a:r>
                      <a:endParaRPr lang="fr-FR" sz="18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1502744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5C686BFD-1089-44E4-A5C7-F5359B2E3AB3}"/>
              </a:ext>
            </a:extLst>
          </p:cNvPr>
          <p:cNvSpPr/>
          <p:nvPr/>
        </p:nvSpPr>
        <p:spPr>
          <a:xfrm>
            <a:off x="3813544" y="3219910"/>
            <a:ext cx="3605743" cy="2512577"/>
          </a:xfrm>
          <a:prstGeom prst="rect">
            <a:avLst/>
          </a:prstGeom>
          <a:solidFill>
            <a:srgbClr val="FFC000">
              <a:alpha val="15000"/>
            </a:srgbClr>
          </a:solidFill>
          <a:ln w="69850">
            <a:solidFill>
              <a:srgbClr val="FFC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DA150331-AF42-47E9-A54D-FB4AE9BBFC7A}"/>
              </a:ext>
            </a:extLst>
          </p:cNvPr>
          <p:cNvSpPr/>
          <p:nvPr/>
        </p:nvSpPr>
        <p:spPr>
          <a:xfrm>
            <a:off x="7641984" y="2383482"/>
            <a:ext cx="1279319" cy="1227265"/>
          </a:xfrm>
          <a:prstGeom prst="wedgeEllipseCallout">
            <a:avLst>
              <a:gd name="adj1" fmla="val -58972"/>
              <a:gd name="adj2" fmla="val 63976"/>
            </a:avLst>
          </a:prstGeom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SDO / TC </a:t>
            </a:r>
            <a:br>
              <a:rPr lang="fr-FR" dirty="0"/>
            </a:br>
            <a:r>
              <a:rPr lang="fr-FR" dirty="0"/>
              <a:t>input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1329FD-069C-4007-A30E-8E9C0C50D1A0}"/>
              </a:ext>
            </a:extLst>
          </p:cNvPr>
          <p:cNvSpPr/>
          <p:nvPr/>
        </p:nvSpPr>
        <p:spPr>
          <a:xfrm>
            <a:off x="222697" y="2858703"/>
            <a:ext cx="7196590" cy="752044"/>
          </a:xfrm>
          <a:prstGeom prst="rect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AEA7271F-29FE-4A89-A9B1-DF6845F8F570}"/>
              </a:ext>
            </a:extLst>
          </p:cNvPr>
          <p:cNvSpPr/>
          <p:nvPr/>
        </p:nvSpPr>
        <p:spPr>
          <a:xfrm>
            <a:off x="6533864" y="1345114"/>
            <a:ext cx="1279319" cy="1227265"/>
          </a:xfrm>
          <a:prstGeom prst="wedgeEllipseCallout">
            <a:avLst>
              <a:gd name="adj1" fmla="val -58972"/>
              <a:gd name="adj2" fmla="val 63976"/>
            </a:avLst>
          </a:prstGeom>
          <a:noFill/>
          <a:ln w="57150">
            <a:solidFill>
              <a:srgbClr val="004F9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TG input</a:t>
            </a:r>
          </a:p>
        </p:txBody>
      </p:sp>
    </p:spTree>
    <p:extLst>
      <p:ext uri="{BB962C8B-B14F-4D97-AF65-F5344CB8AC3E}">
        <p14:creationId xmlns:p14="http://schemas.microsoft.com/office/powerpoint/2010/main" val="4056333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7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23AFF13F-791C-46D2-A80A-A47E71E416E6}"/>
              </a:ext>
            </a:extLst>
          </p:cNvPr>
          <p:cNvGrpSpPr/>
          <p:nvPr/>
        </p:nvGrpSpPr>
        <p:grpSpPr>
          <a:xfrm>
            <a:off x="736604" y="4134124"/>
            <a:ext cx="7670791" cy="1805947"/>
            <a:chOff x="824542" y="4129048"/>
            <a:chExt cx="7670791" cy="1805947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B690457B-3B42-4CB7-B5C7-D3D3A8CA65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59" r="84519"/>
            <a:stretch/>
          </p:blipFill>
          <p:spPr>
            <a:xfrm>
              <a:off x="824542" y="4129055"/>
              <a:ext cx="1908000" cy="1805940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7D70186C-75E8-45EF-9B90-304B4B4FCD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367" r="34009"/>
            <a:stretch/>
          </p:blipFill>
          <p:spPr>
            <a:xfrm>
              <a:off x="3345936" y="4129048"/>
              <a:ext cx="2484000" cy="1805940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F6CCE573-A2BD-4507-AC70-745D7994A1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878" r="84"/>
            <a:stretch/>
          </p:blipFill>
          <p:spPr>
            <a:xfrm>
              <a:off x="6443333" y="4129048"/>
              <a:ext cx="2052000" cy="1805940"/>
            </a:xfrm>
            <a:prstGeom prst="rect">
              <a:avLst/>
            </a:prstGeom>
          </p:spPr>
        </p:pic>
      </p:grpSp>
      <p:sp>
        <p:nvSpPr>
          <p:cNvPr id="5" name="Right Brace 4">
            <a:extLst>
              <a:ext uri="{FF2B5EF4-FFF2-40B4-BE49-F238E27FC236}">
                <a16:creationId xmlns:a16="http://schemas.microsoft.com/office/drawing/2014/main" id="{E135EF95-3664-491A-9350-5EFD924D2F60}"/>
              </a:ext>
            </a:extLst>
          </p:cNvPr>
          <p:cNvSpPr/>
          <p:nvPr/>
        </p:nvSpPr>
        <p:spPr>
          <a:xfrm rot="5400000">
            <a:off x="4305369" y="-621053"/>
            <a:ext cx="504617" cy="8562463"/>
          </a:xfrm>
          <a:prstGeom prst="rightBrace">
            <a:avLst>
              <a:gd name="adj1" fmla="val 90778"/>
              <a:gd name="adj2" fmla="val 50000"/>
            </a:avLst>
          </a:prstGeom>
          <a:ln w="76200" cmpd="sng">
            <a:solidFill>
              <a:srgbClr val="FFC000"/>
            </a:solidFill>
            <a:prstDash val="solid"/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75775"/>
                      <a:gd name="connsiteY0" fmla="*/ 0 h 8746180"/>
                      <a:gd name="connsiteX1" fmla="*/ 187888 w 375775"/>
                      <a:gd name="connsiteY1" fmla="*/ 753264 h 8746180"/>
                      <a:gd name="connsiteX2" fmla="*/ 187888 w 375775"/>
                      <a:gd name="connsiteY2" fmla="*/ 3619826 h 8746180"/>
                      <a:gd name="connsiteX3" fmla="*/ 375776 w 375775"/>
                      <a:gd name="connsiteY3" fmla="*/ 4373090 h 8746180"/>
                      <a:gd name="connsiteX4" fmla="*/ 187888 w 375775"/>
                      <a:gd name="connsiteY4" fmla="*/ 5126354 h 8746180"/>
                      <a:gd name="connsiteX5" fmla="*/ 187888 w 375775"/>
                      <a:gd name="connsiteY5" fmla="*/ 7992916 h 8746180"/>
                      <a:gd name="connsiteX6" fmla="*/ 0 w 375775"/>
                      <a:gd name="connsiteY6" fmla="*/ 8746180 h 8746180"/>
                      <a:gd name="connsiteX7" fmla="*/ 0 w 375775"/>
                      <a:gd name="connsiteY7" fmla="*/ 0 h 8746180"/>
                      <a:gd name="connsiteX0" fmla="*/ 0 w 375775"/>
                      <a:gd name="connsiteY0" fmla="*/ 0 h 8746180"/>
                      <a:gd name="connsiteX1" fmla="*/ 187888 w 375775"/>
                      <a:gd name="connsiteY1" fmla="*/ 753264 h 8746180"/>
                      <a:gd name="connsiteX2" fmla="*/ 187888 w 375775"/>
                      <a:gd name="connsiteY2" fmla="*/ 3619826 h 8746180"/>
                      <a:gd name="connsiteX3" fmla="*/ 375776 w 375775"/>
                      <a:gd name="connsiteY3" fmla="*/ 4373090 h 8746180"/>
                      <a:gd name="connsiteX4" fmla="*/ 187888 w 375775"/>
                      <a:gd name="connsiteY4" fmla="*/ 5126354 h 8746180"/>
                      <a:gd name="connsiteX5" fmla="*/ 187888 w 375775"/>
                      <a:gd name="connsiteY5" fmla="*/ 7992916 h 8746180"/>
                      <a:gd name="connsiteX6" fmla="*/ 0 w 375775"/>
                      <a:gd name="connsiteY6" fmla="*/ 8746180 h 8746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5775" h="8746180" stroke="0" extrusionOk="0">
                        <a:moveTo>
                          <a:pt x="0" y="0"/>
                        </a:moveTo>
                        <a:cubicBezTo>
                          <a:pt x="76209" y="-16999"/>
                          <a:pt x="164265" y="346114"/>
                          <a:pt x="187888" y="753264"/>
                        </a:cubicBezTo>
                        <a:cubicBezTo>
                          <a:pt x="55006" y="2008442"/>
                          <a:pt x="272839" y="2817480"/>
                          <a:pt x="187888" y="3619826"/>
                        </a:cubicBezTo>
                        <a:cubicBezTo>
                          <a:pt x="181517" y="4042064"/>
                          <a:pt x="270649" y="4380600"/>
                          <a:pt x="375776" y="4373090"/>
                        </a:cubicBezTo>
                        <a:cubicBezTo>
                          <a:pt x="243204" y="4357331"/>
                          <a:pt x="228984" y="4729974"/>
                          <a:pt x="187888" y="5126354"/>
                        </a:cubicBezTo>
                        <a:cubicBezTo>
                          <a:pt x="237421" y="5777779"/>
                          <a:pt x="202697" y="7091038"/>
                          <a:pt x="187888" y="7992916"/>
                        </a:cubicBezTo>
                        <a:cubicBezTo>
                          <a:pt x="183800" y="8408306"/>
                          <a:pt x="102625" y="8747256"/>
                          <a:pt x="0" y="8746180"/>
                        </a:cubicBezTo>
                        <a:cubicBezTo>
                          <a:pt x="48231" y="7259123"/>
                          <a:pt x="-84455" y="4000292"/>
                          <a:pt x="0" y="0"/>
                        </a:cubicBezTo>
                        <a:close/>
                      </a:path>
                      <a:path w="375775" h="8746180" fill="none" extrusionOk="0">
                        <a:moveTo>
                          <a:pt x="0" y="0"/>
                        </a:moveTo>
                        <a:cubicBezTo>
                          <a:pt x="126953" y="12980"/>
                          <a:pt x="246722" y="351394"/>
                          <a:pt x="187888" y="753264"/>
                        </a:cubicBezTo>
                        <a:cubicBezTo>
                          <a:pt x="350085" y="1293942"/>
                          <a:pt x="260050" y="3104583"/>
                          <a:pt x="187888" y="3619826"/>
                        </a:cubicBezTo>
                        <a:cubicBezTo>
                          <a:pt x="199166" y="4052631"/>
                          <a:pt x="272232" y="4375415"/>
                          <a:pt x="375776" y="4373090"/>
                        </a:cubicBezTo>
                        <a:cubicBezTo>
                          <a:pt x="287850" y="4397492"/>
                          <a:pt x="231317" y="4763536"/>
                          <a:pt x="187888" y="5126354"/>
                        </a:cubicBezTo>
                        <a:cubicBezTo>
                          <a:pt x="37449" y="6144175"/>
                          <a:pt x="273767" y="6607841"/>
                          <a:pt x="187888" y="7992916"/>
                        </a:cubicBezTo>
                        <a:cubicBezTo>
                          <a:pt x="170004" y="8411869"/>
                          <a:pt x="87109" y="8734686"/>
                          <a:pt x="0" y="8746180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4E67001-9291-46A0-A55D-BEE2E1DA4B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8910" y="1999621"/>
            <a:ext cx="8746179" cy="131137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B504A0-44F9-4011-81DD-ECE301273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Requirement</a:t>
            </a:r>
            <a:r>
              <a:rPr lang="fr-FR" dirty="0"/>
              <a:t>/</a:t>
            </a:r>
            <a:r>
              <a:rPr lang="fr-FR" dirty="0" err="1"/>
              <a:t>Availability</a:t>
            </a:r>
            <a:r>
              <a:rPr lang="fr-FR" dirty="0"/>
              <a:t> </a:t>
            </a:r>
            <a:r>
              <a:rPr lang="fr-FR" dirty="0" err="1"/>
              <a:t>view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5AF032-6CE3-45BE-8891-837224B886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8000" y="1792800"/>
            <a:ext cx="7992000" cy="4351338"/>
          </a:xfrm>
        </p:spPr>
        <p:txBody>
          <a:bodyPr/>
          <a:lstStyle/>
          <a:p>
            <a:endParaRPr lang="fr-FR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6C15C2-4073-4CA8-8EB5-D5B9596A38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3DAF91-0728-457E-8D70-CC46781F3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2023-02-20 ENISA presentation to 3GPP/SA3 -- V. Gogou &amp; Ph. Magnabosco</a:t>
            </a:r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2E8EA4B-B62E-4A55-9908-34C11124746D}"/>
              </a:ext>
            </a:extLst>
          </p:cNvPr>
          <p:cNvSpPr/>
          <p:nvPr/>
        </p:nvSpPr>
        <p:spPr>
          <a:xfrm>
            <a:off x="742283" y="5029199"/>
            <a:ext cx="1105567" cy="252663"/>
          </a:xfrm>
          <a:prstGeom prst="rect">
            <a:avLst/>
          </a:prstGeom>
          <a:solidFill>
            <a:srgbClr val="FFC000">
              <a:alpha val="34000"/>
            </a:srgbClr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37CFA1A-6830-47AE-9764-98BB50561CC8}"/>
              </a:ext>
            </a:extLst>
          </p:cNvPr>
          <p:cNvSpPr/>
          <p:nvPr/>
        </p:nvSpPr>
        <p:spPr>
          <a:xfrm>
            <a:off x="3437168" y="5025190"/>
            <a:ext cx="1327333" cy="256673"/>
          </a:xfrm>
          <a:prstGeom prst="rect">
            <a:avLst/>
          </a:prstGeom>
          <a:solidFill>
            <a:srgbClr val="FFC000">
              <a:alpha val="34000"/>
            </a:srgbClr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8D207F8-F78A-4E25-9C2E-5BFDE5003A61}"/>
              </a:ext>
            </a:extLst>
          </p:cNvPr>
          <p:cNvSpPr/>
          <p:nvPr/>
        </p:nvSpPr>
        <p:spPr>
          <a:xfrm>
            <a:off x="6477850" y="5021178"/>
            <a:ext cx="1179225" cy="261342"/>
          </a:xfrm>
          <a:prstGeom prst="rect">
            <a:avLst/>
          </a:prstGeom>
          <a:solidFill>
            <a:srgbClr val="FFC000">
              <a:alpha val="34000"/>
            </a:srgbClr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E42BE48-6259-4007-8BAA-857C9CF4DA98}"/>
              </a:ext>
            </a:extLst>
          </p:cNvPr>
          <p:cNvCxnSpPr>
            <a:cxnSpLocks/>
            <a:stCxn id="8" idx="3"/>
            <a:endCxn id="33" idx="1"/>
          </p:cNvCxnSpPr>
          <p:nvPr/>
        </p:nvCxnSpPr>
        <p:spPr>
          <a:xfrm flipV="1">
            <a:off x="1847850" y="5153527"/>
            <a:ext cx="1589318" cy="2004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B9050FFA-CCD3-46DA-A398-0BE74B5F5B75}"/>
              </a:ext>
            </a:extLst>
          </p:cNvPr>
          <p:cNvCxnSpPr>
            <a:cxnSpLocks/>
            <a:stCxn id="33" idx="3"/>
            <a:endCxn id="34" idx="1"/>
          </p:cNvCxnSpPr>
          <p:nvPr/>
        </p:nvCxnSpPr>
        <p:spPr>
          <a:xfrm flipV="1">
            <a:off x="4764501" y="5151849"/>
            <a:ext cx="1713349" cy="1678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958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3338 L 0 -7.40741E-7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33" grpId="0" animBg="1"/>
      <p:bldP spid="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01A5B-9CE7-4394-ABA5-A5F0724BF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84200"/>
            <a:ext cx="3666226" cy="435600"/>
          </a:xfrm>
        </p:spPr>
        <p:txBody>
          <a:bodyPr/>
          <a:lstStyle/>
          <a:p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we</a:t>
            </a:r>
            <a:r>
              <a:rPr lang="fr-FR" dirty="0"/>
              <a:t> propose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C7C4B2-AC2C-4986-939E-4E94839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endParaRPr lang="fr-FR" dirty="0"/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fr-FR" dirty="0"/>
              <a:t>Communication </a:t>
            </a:r>
            <a:r>
              <a:rPr lang="fr-FR" dirty="0" err="1"/>
              <a:t>channel</a:t>
            </a:r>
            <a:r>
              <a:rPr lang="fr-FR" dirty="0"/>
              <a:t> open</a:t>
            </a: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Ø"/>
            </a:pPr>
            <a:endParaRPr lang="fr-FR" dirty="0"/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fr-FR" dirty="0" err="1"/>
              <a:t>Visibility</a:t>
            </a:r>
            <a:r>
              <a:rPr lang="fr-FR" dirty="0"/>
              <a:t> on SA3 </a:t>
            </a:r>
            <a:r>
              <a:rPr lang="fr-FR" dirty="0" err="1"/>
              <a:t>timetable</a:t>
            </a:r>
            <a:r>
              <a:rPr lang="fr-FR" dirty="0"/>
              <a:t> for standards </a:t>
            </a:r>
            <a:r>
              <a:rPr lang="fr-FR" dirty="0" err="1"/>
              <a:t>impacting</a:t>
            </a:r>
            <a:r>
              <a:rPr lang="fr-FR" dirty="0"/>
              <a:t> EU5G</a:t>
            </a: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Ø"/>
            </a:pPr>
            <a:endParaRPr lang="fr-FR" dirty="0"/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fr-FR" dirty="0" err="1"/>
              <a:t>Awareness</a:t>
            </a:r>
            <a:r>
              <a:rPr lang="fr-FR" dirty="0"/>
              <a:t> of possible change </a:t>
            </a:r>
            <a:r>
              <a:rPr lang="fr-FR" dirty="0" err="1"/>
              <a:t>requests</a:t>
            </a:r>
            <a:r>
              <a:rPr lang="fr-FR" dirty="0"/>
              <a:t> </a:t>
            </a:r>
            <a:r>
              <a:rPr lang="fr-FR" dirty="0" err="1"/>
              <a:t>coming</a:t>
            </a:r>
            <a:r>
              <a:rPr lang="fr-FR" dirty="0"/>
              <a:t> </a:t>
            </a:r>
            <a:r>
              <a:rPr lang="fr-FR" dirty="0" err="1"/>
              <a:t>from</a:t>
            </a:r>
            <a:r>
              <a:rPr lang="fr-FR" dirty="0"/>
              <a:t> EU5G </a:t>
            </a:r>
            <a:r>
              <a:rPr lang="fr-FR" dirty="0" err="1"/>
              <a:t>work</a:t>
            </a:r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396320-A901-4A59-BC87-2CC1E4801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noProof="0"/>
              <a:t>2023-02-20 ENISA presentation to 3GPP/SA3 -- V. Gogou &amp; Ph. Magnabosco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953804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6A0B127-35F3-4653-B993-472C56E0C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Thank you for your attention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DDCEA5FD-4CBF-4296-AC02-F7A5949392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7700" y="4185502"/>
            <a:ext cx="3389462" cy="69705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European Union Agency for Cybersecurity</a:t>
            </a:r>
          </a:p>
          <a:p>
            <a:pPr lvl="0">
              <a:defRPr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The EU5G team</a:t>
            </a:r>
            <a:endParaRPr lang="cs-CZ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F6821014-963F-46A5-BCD7-093B1F4754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noProof="0" dirty="0"/>
              <a:t>+30 28 14 </a:t>
            </a:r>
            <a:r>
              <a:rPr lang="en-GB" noProof="0"/>
              <a:t>40 9711</a:t>
            </a:r>
            <a:endParaRPr lang="en-GB" noProof="0" dirty="0"/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21F7E587-E17D-45D3-9EE2-9AA942823AF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noProof="0" dirty="0"/>
              <a:t>info</a:t>
            </a:r>
            <a:r>
              <a:rPr lang="en-GB" noProof="0" dirty="0">
                <a:latin typeface="Arial" panose="020B0604020202020204" pitchFamily="34" charset="0"/>
                <a:cs typeface="Arial" panose="020B0604020202020204" pitchFamily="34" charset="0"/>
              </a:rPr>
              <a:t>@enisa.europa.eu</a:t>
            </a:r>
            <a:endParaRPr lang="en-GB" noProof="0" dirty="0"/>
          </a:p>
        </p:txBody>
      </p:sp>
      <p:sp>
        <p:nvSpPr>
          <p:cNvPr id="6" name="Zástupný symbol pro text 5">
            <a:extLst>
              <a:ext uri="{FF2B5EF4-FFF2-40B4-BE49-F238E27FC236}">
                <a16:creationId xmlns:a16="http://schemas.microsoft.com/office/drawing/2014/main" id="{4D65B8DD-44C8-4CCB-AC99-C3462440D4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noProof="0"/>
              <a:t>www.enisa.europa.eu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793899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EF6C922-6355-4CE3-A997-44B73B6234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b="1" dirty="0" err="1"/>
              <a:t>Requirement</a:t>
            </a:r>
            <a:r>
              <a:rPr lang="fr-FR" b="1" dirty="0"/>
              <a:t> of EU Law (Cybersecurity </a:t>
            </a:r>
            <a:r>
              <a:rPr lang="fr-FR" b="1" dirty="0" err="1"/>
              <a:t>Act</a:t>
            </a:r>
            <a:r>
              <a:rPr lang="fr-FR" b="1" dirty="0"/>
              <a:t> 2019/881)</a:t>
            </a:r>
          </a:p>
          <a:p>
            <a:pPr lvl="1">
              <a:spcBef>
                <a:spcPts val="0"/>
              </a:spcBef>
            </a:pPr>
            <a:endParaRPr lang="fr-FR" b="1" dirty="0"/>
          </a:p>
          <a:p>
            <a:pPr lvl="1"/>
            <a:r>
              <a:rPr lang="en-US" sz="2000" b="0" dirty="0">
                <a:solidFill>
                  <a:srgbClr val="C00000"/>
                </a:solidFill>
                <a:sym typeface="Wingdings" panose="05000000000000000000" pitchFamily="2" charset="2"/>
              </a:rPr>
              <a:t> </a:t>
            </a:r>
            <a:r>
              <a:rPr lang="fr-FR" b="1" i="1" dirty="0" err="1">
                <a:solidFill>
                  <a:srgbClr val="C00000"/>
                </a:solidFill>
              </a:rPr>
              <a:t>Meet</a:t>
            </a:r>
            <a:r>
              <a:rPr lang="fr-FR" b="1" i="1" dirty="0">
                <a:solidFill>
                  <a:srgbClr val="C00000"/>
                </a:solidFill>
              </a:rPr>
              <a:t> EU public </a:t>
            </a:r>
            <a:r>
              <a:rPr lang="fr-FR" b="1" i="1" dirty="0" err="1">
                <a:solidFill>
                  <a:srgbClr val="C00000"/>
                </a:solidFill>
              </a:rPr>
              <a:t>policy</a:t>
            </a:r>
            <a:r>
              <a:rPr lang="fr-FR" b="1" i="1" dirty="0">
                <a:solidFill>
                  <a:srgbClr val="C00000"/>
                </a:solidFill>
              </a:rPr>
              <a:t> objectives</a:t>
            </a:r>
            <a:r>
              <a:rPr lang="fr-FR" dirty="0"/>
              <a:t>, </a:t>
            </a:r>
            <a:r>
              <a:rPr lang="fr-FR" b="1" i="1" dirty="0"/>
              <a:t>and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dirty="0" err="1"/>
              <a:t>Take</a:t>
            </a:r>
            <a:r>
              <a:rPr lang="fr-FR" dirty="0"/>
              <a:t> </a:t>
            </a:r>
            <a:r>
              <a:rPr lang="fr-FR" dirty="0" err="1"/>
              <a:t>into</a:t>
            </a:r>
            <a:r>
              <a:rPr lang="fr-FR" dirty="0"/>
              <a:t> </a:t>
            </a:r>
            <a:r>
              <a:rPr lang="fr-FR" dirty="0" err="1"/>
              <a:t>account</a:t>
            </a:r>
            <a:r>
              <a:rPr lang="fr-FR" dirty="0"/>
              <a:t> </a:t>
            </a:r>
            <a:r>
              <a:rPr lang="fr-FR" dirty="0" err="1"/>
              <a:t>industry</a:t>
            </a:r>
            <a:r>
              <a:rPr lang="fr-FR" dirty="0"/>
              <a:t>- and </a:t>
            </a:r>
            <a:r>
              <a:rPr lang="fr-FR" dirty="0" err="1"/>
              <a:t>community-driven</a:t>
            </a:r>
            <a:r>
              <a:rPr lang="fr-FR" dirty="0"/>
              <a:t>, state of the art </a:t>
            </a:r>
            <a:r>
              <a:rPr lang="fr-FR" dirty="0" err="1"/>
              <a:t>specifications</a:t>
            </a:r>
            <a:endParaRPr lang="fr-FR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dirty="0" err="1"/>
              <a:t>Develop</a:t>
            </a:r>
            <a:r>
              <a:rPr lang="fr-FR" dirty="0"/>
              <a:t> non-</a:t>
            </a:r>
            <a:r>
              <a:rPr lang="fr-FR" dirty="0" err="1"/>
              <a:t>discriminatory</a:t>
            </a:r>
            <a:r>
              <a:rPr lang="fr-FR" dirty="0"/>
              <a:t> certification </a:t>
            </a:r>
            <a:r>
              <a:rPr lang="fr-FR" dirty="0" err="1"/>
              <a:t>schemes</a:t>
            </a:r>
            <a:endParaRPr lang="fr-FR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dirty="0" err="1"/>
              <a:t>Take</a:t>
            </a:r>
            <a:r>
              <a:rPr lang="fr-FR" dirty="0"/>
              <a:t> part in the conversation </a:t>
            </a:r>
            <a:r>
              <a:rPr lang="fr-FR" dirty="0" err="1"/>
              <a:t>with</a:t>
            </a:r>
            <a:r>
              <a:rPr lang="fr-FR" dirty="0"/>
              <a:t> all stakeholders (</a:t>
            </a:r>
            <a:r>
              <a:rPr lang="fr-FR" dirty="0" err="1"/>
              <a:t>vendors</a:t>
            </a:r>
            <a:r>
              <a:rPr lang="fr-FR" dirty="0"/>
              <a:t>, </a:t>
            </a:r>
            <a:r>
              <a:rPr lang="fr-FR" dirty="0" err="1"/>
              <a:t>operators</a:t>
            </a:r>
            <a:r>
              <a:rPr lang="fr-FR" dirty="0"/>
              <a:t>, </a:t>
            </a:r>
            <a:r>
              <a:rPr lang="fr-FR" dirty="0" err="1"/>
              <a:t>users</a:t>
            </a:r>
            <a:r>
              <a:rPr lang="fr-FR" dirty="0"/>
              <a:t>,…)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i="1" dirty="0" err="1"/>
              <a:t>Contribute</a:t>
            </a:r>
            <a:r>
              <a:rPr lang="fr-FR" i="1" dirty="0"/>
              <a:t> to </a:t>
            </a:r>
            <a:r>
              <a:rPr lang="fr-FR" i="1" dirty="0" err="1"/>
              <a:t>development</a:t>
            </a:r>
            <a:r>
              <a:rPr lang="fr-FR" i="1" dirty="0"/>
              <a:t> and </a:t>
            </a:r>
            <a:r>
              <a:rPr lang="fr-FR" i="1" dirty="0" err="1"/>
              <a:t>improvement</a:t>
            </a:r>
            <a:r>
              <a:rPr lang="fr-FR" i="1" dirty="0"/>
              <a:t> of standards at international </a:t>
            </a:r>
            <a:r>
              <a:rPr lang="fr-FR" i="1" dirty="0" err="1"/>
              <a:t>level</a:t>
            </a:r>
            <a:endParaRPr lang="fr-FR" i="1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61A43F-1DA7-4F09-8CD0-70725B62BE4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422600"/>
            <a:ext cx="7009200" cy="435600"/>
          </a:xfrm>
        </p:spPr>
        <p:txBody>
          <a:bodyPr/>
          <a:lstStyle/>
          <a:p>
            <a:r>
              <a:rPr lang="fr-FR" dirty="0"/>
              <a:t>WHY use</a:t>
            </a:r>
            <a:br>
              <a:rPr lang="fr-FR" dirty="0"/>
            </a:br>
            <a:r>
              <a:rPr lang="fr-FR" dirty="0"/>
              <a:t>standards?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A12875-0A7C-49F9-9DB5-438DA90DA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noProof="0"/>
              <a:t>2023-02-20 ENISA presentation to 3GPP/SA3 -- V. Gogou &amp; Ph. Magnabosco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051835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5CAEECD-D5B3-FF45-95C4-A9676E9717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52726" y="155575"/>
            <a:ext cx="2491273" cy="324000"/>
          </a:xfrm>
        </p:spPr>
        <p:txBody>
          <a:bodyPr/>
          <a:lstStyle/>
          <a:p>
            <a:pPr marL="342900" lvl="1" indent="0" algn="r">
              <a:buNone/>
            </a:pPr>
            <a:r>
              <a:rPr lang="en-GB" sz="16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EU5G team 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C9DF1B-CEA5-CA47-B36D-CA2B9014E1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778000"/>
            <a:ext cx="9132675" cy="4505397"/>
          </a:xfrm>
        </p:spPr>
        <p:txBody>
          <a:bodyPr/>
          <a:lstStyle/>
          <a:p>
            <a:pPr lvl="0">
              <a:lnSpc>
                <a:spcPct val="150000"/>
              </a:lnSpc>
            </a:pPr>
            <a:r>
              <a:rPr lang="en-US" sz="1600" dirty="0"/>
              <a:t>Phase 1: preparation phase including Standards gap analysis</a:t>
            </a: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0" dirty="0"/>
              <a:t>15/11/2022 Presentation of 5G gap analysis to 3GPP/SA3</a:t>
            </a: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0" dirty="0"/>
              <a:t>21/11/2022: EU5G plenary (AHWG): gap analysis improvement</a:t>
            </a: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0" dirty="0"/>
              <a:t>25/11/2022: EU Member-states (ECCG) </a:t>
            </a:r>
            <a:r>
              <a:rPr lang="en-US" sz="1400" dirty="0"/>
              <a:t>finalization of </a:t>
            </a:r>
            <a:r>
              <a:rPr lang="en-US" sz="1400" b="0" dirty="0"/>
              <a:t>gap analysis</a:t>
            </a: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0" dirty="0"/>
              <a:t>08/12/2022: NIS Cooperation Group 5G-SG presentation</a:t>
            </a:r>
          </a:p>
          <a:p>
            <a:pPr lvl="1">
              <a:lnSpc>
                <a:spcPct val="150000"/>
              </a:lnSpc>
            </a:pPr>
            <a:endParaRPr lang="en-US" sz="1400" b="0" dirty="0"/>
          </a:p>
          <a:p>
            <a:pPr lvl="0">
              <a:lnSpc>
                <a:spcPct val="150000"/>
              </a:lnSpc>
            </a:pPr>
            <a:r>
              <a:rPr lang="en-US" sz="1600" dirty="0"/>
              <a:t>Phase 2: development of certification scheme proper</a:t>
            </a: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0" dirty="0"/>
              <a:t>12/01/2023: Phase 2 (Workstream 4) Plenary meeting-1</a:t>
            </a: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0" dirty="0"/>
              <a:t>10/02/2023: TG 3 (</a:t>
            </a:r>
            <a:r>
              <a:rPr lang="en-US" sz="1400" b="0" dirty="0" err="1"/>
              <a:t>Standardisation</a:t>
            </a:r>
            <a:r>
              <a:rPr lang="en-US" sz="1400" b="0" dirty="0"/>
              <a:t>) kick-off</a:t>
            </a: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0" dirty="0"/>
              <a:t>17/02/2023: </a:t>
            </a:r>
            <a:r>
              <a:rPr lang="en-US" sz="1400" dirty="0"/>
              <a:t>Phase 2 (Workstream 4) </a:t>
            </a:r>
            <a:r>
              <a:rPr lang="en-US" sz="1400" b="0" dirty="0"/>
              <a:t>Plenary meeting-2 </a:t>
            </a:r>
            <a:r>
              <a:rPr lang="en-US" sz="1400" b="0" dirty="0">
                <a:sym typeface="Wingdings" panose="05000000000000000000" pitchFamily="2" charset="2"/>
              </a:rPr>
              <a:t> Monthly</a:t>
            </a:r>
            <a:endParaRPr lang="en-US" sz="1400" b="0" dirty="0"/>
          </a:p>
          <a:p>
            <a:pPr lvl="0">
              <a:lnSpc>
                <a:spcPct val="150000"/>
              </a:lnSpc>
            </a:pPr>
            <a:endParaRPr lang="en-US" sz="1600" b="0" dirty="0"/>
          </a:p>
          <a:p>
            <a:pPr marL="457200" indent="-457200">
              <a:lnSpc>
                <a:spcPct val="150000"/>
              </a:lnSpc>
              <a:buFont typeface="+mj-lt"/>
              <a:buAutoNum type="arabicPeriod" startAt="3"/>
            </a:pPr>
            <a:endParaRPr lang="en-US" sz="1400" dirty="0"/>
          </a:p>
          <a:p>
            <a:endParaRPr lang="en-US" sz="14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219776-3D2B-4745-A102-293732266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74603"/>
            <a:ext cx="9440562" cy="871200"/>
          </a:xfrm>
        </p:spPr>
        <p:txBody>
          <a:bodyPr/>
          <a:lstStyle/>
          <a:p>
            <a:r>
              <a:rPr lang="en-GB" dirty="0"/>
              <a:t>What’s happened since we met</a:t>
            </a:r>
            <a:br>
              <a:rPr lang="en-GB" dirty="0"/>
            </a:br>
            <a:r>
              <a:rPr lang="en-GB" dirty="0"/>
              <a:t>EU5g Certification scheme </a:t>
            </a:r>
            <a:r>
              <a:rPr lang="en-GB" dirty="0" err="1"/>
              <a:t>devt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8B7F91-5F93-4049-AC8D-3795CE9079F7}"/>
              </a:ext>
            </a:extLst>
          </p:cNvPr>
          <p:cNvSpPr txBox="1"/>
          <p:nvPr/>
        </p:nvSpPr>
        <p:spPr>
          <a:xfrm>
            <a:off x="651933" y="3903543"/>
            <a:ext cx="7247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----------------------------------------2023----------------------------------------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39B48D8-2EC1-41FE-9A34-B555FB887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noProof="0"/>
              <a:t>2023-02-20 ENISA presentation to 3GPP/SA3 -- V. Gogou &amp; Ph. Magnabosco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68561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1F46C9E-3FFC-43CD-B514-F3539E8308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93291" y="606986"/>
            <a:ext cx="9930581" cy="542980"/>
          </a:xfrm>
        </p:spPr>
        <p:txBody>
          <a:bodyPr/>
          <a:lstStyle/>
          <a:p>
            <a:r>
              <a:rPr lang="en-US" sz="3200" dirty="0"/>
              <a:t>Eu 5g timeline of drafting</a:t>
            </a:r>
            <a:endParaRPr lang="LID4096" sz="3200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B6F9F81-ADEE-43D6-8191-FEDF7761B35B}"/>
              </a:ext>
            </a:extLst>
          </p:cNvPr>
          <p:cNvGrpSpPr/>
          <p:nvPr/>
        </p:nvGrpSpPr>
        <p:grpSpPr>
          <a:xfrm>
            <a:off x="4380509" y="1612146"/>
            <a:ext cx="3697327" cy="2322706"/>
            <a:chOff x="4387334" y="1440466"/>
            <a:chExt cx="3697327" cy="2322706"/>
          </a:xfrm>
        </p:grpSpPr>
        <p:sp>
          <p:nvSpPr>
            <p:cNvPr id="23" name="Arrow: Pentagon 22">
              <a:extLst>
                <a:ext uri="{FF2B5EF4-FFF2-40B4-BE49-F238E27FC236}">
                  <a16:creationId xmlns:a16="http://schemas.microsoft.com/office/drawing/2014/main" id="{8A81E290-A37D-41AF-B5E4-7648B22E2E63}"/>
                </a:ext>
              </a:extLst>
            </p:cNvPr>
            <p:cNvSpPr/>
            <p:nvPr/>
          </p:nvSpPr>
          <p:spPr>
            <a:xfrm>
              <a:off x="4828319" y="1440466"/>
              <a:ext cx="3256342" cy="2322706"/>
            </a:xfrm>
            <a:prstGeom prst="homePlate">
              <a:avLst>
                <a:gd name="adj" fmla="val 29196"/>
              </a:avLst>
            </a:prstGeom>
            <a:solidFill>
              <a:srgbClr val="00B0F0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216000" rtlCol="0" anchor="ctr"/>
            <a:lstStyle/>
            <a:p>
              <a:r>
                <a:rPr lang="en-US" dirty="0"/>
                <a:t>Certification scheme drafting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/>
                <a:t>Thematic groups (TG),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dirty="0"/>
            </a:p>
            <a:p>
              <a:r>
                <a:rPr lang="en-US" dirty="0"/>
                <a:t>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/>
                <a:t>incl. TG3 (standards)</a:t>
              </a:r>
              <a:endParaRPr lang="LID4096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B7A9CB8-DEC0-4CAA-968F-7512577D159E}"/>
                </a:ext>
              </a:extLst>
            </p:cNvPr>
            <p:cNvSpPr txBox="1"/>
            <p:nvPr/>
          </p:nvSpPr>
          <p:spPr>
            <a:xfrm rot="16200000">
              <a:off x="4197538" y="2417152"/>
              <a:ext cx="7489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C54A0"/>
                  </a:solidFill>
                </a:rPr>
                <a:t>WS 4</a:t>
              </a:r>
              <a:endParaRPr lang="LID4096" dirty="0">
                <a:solidFill>
                  <a:srgbClr val="0C54A0"/>
                </a:solidFill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8C071CE9-1DF7-4960-8ECC-2C9A6E4CB928}"/>
              </a:ext>
            </a:extLst>
          </p:cNvPr>
          <p:cNvSpPr txBox="1"/>
          <p:nvPr/>
        </p:nvSpPr>
        <p:spPr>
          <a:xfrm>
            <a:off x="349409" y="5818567"/>
            <a:ext cx="3839159" cy="584775"/>
          </a:xfrm>
          <a:prstGeom prst="rect">
            <a:avLst/>
          </a:prstGeom>
          <a:noFill/>
          <a:ln w="38100">
            <a:solidFill>
              <a:srgbClr val="5B5B5B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fr-FR" sz="1600" dirty="0">
                <a:solidFill>
                  <a:srgbClr val="5B5B5B"/>
                </a:solidFill>
              </a:rPr>
              <a:t>2022-11 </a:t>
            </a:r>
            <a:r>
              <a:rPr lang="fr-FR" sz="1600" dirty="0" err="1">
                <a:solidFill>
                  <a:srgbClr val="5B5B5B"/>
                </a:solidFill>
              </a:rPr>
              <a:t>presentation</a:t>
            </a:r>
            <a:r>
              <a:rPr lang="fr-FR" sz="1600" dirty="0">
                <a:solidFill>
                  <a:srgbClr val="5B5B5B"/>
                </a:solidFill>
              </a:rPr>
              <a:t> to SA 3,</a:t>
            </a:r>
          </a:p>
          <a:p>
            <a:pPr algn="r"/>
            <a:r>
              <a:rPr lang="fr-FR" sz="1600" dirty="0">
                <a:solidFill>
                  <a:srgbClr val="5B5B5B"/>
                </a:solidFill>
              </a:rPr>
              <a:t>Gaps </a:t>
            </a:r>
            <a:r>
              <a:rPr lang="fr-FR" sz="1600" dirty="0" err="1">
                <a:solidFill>
                  <a:srgbClr val="5B5B5B"/>
                </a:solidFill>
              </a:rPr>
              <a:t>list</a:t>
            </a:r>
            <a:r>
              <a:rPr lang="fr-FR" sz="1600" dirty="0">
                <a:solidFill>
                  <a:srgbClr val="5B5B5B"/>
                </a:solidFill>
              </a:rPr>
              <a:t> </a:t>
            </a:r>
            <a:r>
              <a:rPr lang="fr-FR" sz="1600" dirty="0" err="1">
                <a:solidFill>
                  <a:srgbClr val="5B5B5B"/>
                </a:solidFill>
              </a:rPr>
              <a:t>evolution</a:t>
            </a:r>
            <a:r>
              <a:rPr lang="fr-FR" sz="1600" dirty="0">
                <a:solidFill>
                  <a:srgbClr val="5B5B5B"/>
                </a:solidFill>
              </a:rPr>
              <a:t> and finalisation</a:t>
            </a:r>
            <a:endParaRPr lang="LID4096" sz="1600" dirty="0">
              <a:solidFill>
                <a:srgbClr val="5B5B5B"/>
              </a:solidFill>
              <a:highlight>
                <a:srgbClr val="FFFF00"/>
              </a:highlight>
            </a:endParaRPr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B217984A-7BFA-49F7-9BD3-FFC5648ACB0C}"/>
              </a:ext>
            </a:extLst>
          </p:cNvPr>
          <p:cNvSpPr/>
          <p:nvPr/>
        </p:nvSpPr>
        <p:spPr>
          <a:xfrm>
            <a:off x="8272320" y="5604795"/>
            <a:ext cx="275320" cy="213772"/>
          </a:xfrm>
          <a:prstGeom prst="triangle">
            <a:avLst/>
          </a:prstGeom>
          <a:solidFill>
            <a:srgbClr val="5B5B5B"/>
          </a:solidFill>
          <a:ln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BDAB615-C570-4B98-B7B0-078DE364E8F0}"/>
              </a:ext>
            </a:extLst>
          </p:cNvPr>
          <p:cNvSpPr txBox="1"/>
          <p:nvPr/>
        </p:nvSpPr>
        <p:spPr>
          <a:xfrm>
            <a:off x="6763202" y="5818567"/>
            <a:ext cx="1784438" cy="369332"/>
          </a:xfrm>
          <a:prstGeom prst="rect">
            <a:avLst/>
          </a:prstGeom>
          <a:noFill/>
          <a:ln w="38100">
            <a:solidFill>
              <a:srgbClr val="5B5B5B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fr-FR" dirty="0">
                <a:solidFill>
                  <a:srgbClr val="5B5B5B"/>
                </a:solidFill>
              </a:rPr>
              <a:t>End 2023-Q2</a:t>
            </a:r>
            <a:endParaRPr lang="LID4096" dirty="0">
              <a:solidFill>
                <a:srgbClr val="5B5B5B"/>
              </a:solidFill>
            </a:endParaRPr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4D31A7A2-9B86-4AEC-9C70-34BFFB5D0F29}"/>
              </a:ext>
            </a:extLst>
          </p:cNvPr>
          <p:cNvSpPr/>
          <p:nvPr/>
        </p:nvSpPr>
        <p:spPr>
          <a:xfrm>
            <a:off x="3913248" y="5604795"/>
            <a:ext cx="275320" cy="190758"/>
          </a:xfrm>
          <a:prstGeom prst="triangle">
            <a:avLst>
              <a:gd name="adj" fmla="val 50000"/>
            </a:avLst>
          </a:prstGeom>
          <a:solidFill>
            <a:srgbClr val="5B5B5B"/>
          </a:solidFill>
          <a:ln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C544A23-923B-4057-9B99-DF9C004108AE}"/>
              </a:ext>
            </a:extLst>
          </p:cNvPr>
          <p:cNvGrpSpPr/>
          <p:nvPr/>
        </p:nvGrpSpPr>
        <p:grpSpPr>
          <a:xfrm>
            <a:off x="282504" y="1584844"/>
            <a:ext cx="7781640" cy="3900436"/>
            <a:chOff x="264148" y="1440466"/>
            <a:chExt cx="7781640" cy="390043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841CAD5-9887-46BD-843A-8EEE71CAF91A}"/>
                </a:ext>
              </a:extLst>
            </p:cNvPr>
            <p:cNvSpPr txBox="1"/>
            <p:nvPr/>
          </p:nvSpPr>
          <p:spPr>
            <a:xfrm rot="16200000">
              <a:off x="4269192" y="4474876"/>
              <a:ext cx="7489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C54A0"/>
                  </a:solidFill>
                </a:rPr>
                <a:t>WS 3</a:t>
              </a:r>
              <a:endParaRPr lang="LID4096" dirty="0">
                <a:solidFill>
                  <a:srgbClr val="0C54A0"/>
                </a:solidFill>
              </a:endParaRPr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566B6480-CBDC-4CA2-8658-7FB51B1AC4D8}"/>
                </a:ext>
              </a:extLst>
            </p:cNvPr>
            <p:cNvSpPr/>
            <p:nvPr/>
          </p:nvSpPr>
          <p:spPr>
            <a:xfrm>
              <a:off x="791110" y="3984093"/>
              <a:ext cx="6596009" cy="1350900"/>
            </a:xfrm>
            <a:prstGeom prst="rect">
              <a:avLst/>
            </a:prstGeom>
            <a:noFill/>
            <a:ln w="31750"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" name="Arrow: Pentagon 6">
              <a:extLst>
                <a:ext uri="{FF2B5EF4-FFF2-40B4-BE49-F238E27FC236}">
                  <a16:creationId xmlns:a16="http://schemas.microsoft.com/office/drawing/2014/main" id="{3A0B3FCB-C9A6-4103-AB67-E2901FF7B522}"/>
                </a:ext>
              </a:extLst>
            </p:cNvPr>
            <p:cNvSpPr/>
            <p:nvPr/>
          </p:nvSpPr>
          <p:spPr>
            <a:xfrm>
              <a:off x="776753" y="1440466"/>
              <a:ext cx="2979175" cy="1048296"/>
            </a:xfrm>
            <a:prstGeom prst="homePlate">
              <a:avLst>
                <a:gd name="adj" fmla="val 48040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GSMA NESAS mapping</a:t>
              </a:r>
              <a:endParaRPr lang="LID4096" dirty="0"/>
            </a:p>
          </p:txBody>
        </p:sp>
        <p:sp>
          <p:nvSpPr>
            <p:cNvPr id="8" name="Arrow: Pentagon 7">
              <a:extLst>
                <a:ext uri="{FF2B5EF4-FFF2-40B4-BE49-F238E27FC236}">
                  <a16:creationId xmlns:a16="http://schemas.microsoft.com/office/drawing/2014/main" id="{AC752AD4-FF53-4A00-BF22-376C3C0E17F8}"/>
                </a:ext>
              </a:extLst>
            </p:cNvPr>
            <p:cNvSpPr/>
            <p:nvPr/>
          </p:nvSpPr>
          <p:spPr>
            <a:xfrm>
              <a:off x="776752" y="2714875"/>
              <a:ext cx="2979174" cy="1048297"/>
            </a:xfrm>
            <a:prstGeom prst="homePlate">
              <a:avLst>
                <a:gd name="adj" fmla="val 48040"/>
              </a:avLst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GSMA SAS-SM/SAS-UP &amp; </a:t>
              </a:r>
              <a:r>
                <a:rPr lang="en-US" dirty="0" err="1"/>
                <a:t>eUICC</a:t>
              </a:r>
              <a:r>
                <a:rPr lang="en-US" dirty="0"/>
                <a:t> mapping</a:t>
              </a:r>
              <a:endParaRPr lang="LID4096" dirty="0"/>
            </a:p>
          </p:txBody>
        </p:sp>
        <p:sp>
          <p:nvSpPr>
            <p:cNvPr id="10" name="Arrow: Pentagon 9">
              <a:extLst>
                <a:ext uri="{FF2B5EF4-FFF2-40B4-BE49-F238E27FC236}">
                  <a16:creationId xmlns:a16="http://schemas.microsoft.com/office/drawing/2014/main" id="{746041A0-0BF7-4D7E-9466-753A87FF45BE}"/>
                </a:ext>
              </a:extLst>
            </p:cNvPr>
            <p:cNvSpPr/>
            <p:nvPr/>
          </p:nvSpPr>
          <p:spPr>
            <a:xfrm>
              <a:off x="776749" y="3978184"/>
              <a:ext cx="3067666" cy="1350900"/>
            </a:xfrm>
            <a:prstGeom prst="homePlate">
              <a:avLst>
                <a:gd name="adj" fmla="val 43155"/>
              </a:avLst>
            </a:prstGeom>
            <a:solidFill>
              <a:srgbClr val="00B0F0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Risk assessment and gap analysis</a:t>
              </a:r>
              <a:endParaRPr lang="LID4096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189F12F-1235-4854-9831-D2A925718C52}"/>
                </a:ext>
              </a:extLst>
            </p:cNvPr>
            <p:cNvSpPr txBox="1"/>
            <p:nvPr/>
          </p:nvSpPr>
          <p:spPr>
            <a:xfrm rot="16200000">
              <a:off x="74352" y="1778010"/>
              <a:ext cx="7489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C54A0"/>
                  </a:solidFill>
                </a:rPr>
                <a:t>WS 1</a:t>
              </a:r>
              <a:endParaRPr lang="LID4096" dirty="0">
                <a:solidFill>
                  <a:srgbClr val="0C54A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D2B8F67-A926-40D9-8FC8-E783BBB19DA5}"/>
                </a:ext>
              </a:extLst>
            </p:cNvPr>
            <p:cNvSpPr txBox="1"/>
            <p:nvPr/>
          </p:nvSpPr>
          <p:spPr>
            <a:xfrm rot="16200000">
              <a:off x="91949" y="3054356"/>
              <a:ext cx="7489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C54A0"/>
                  </a:solidFill>
                </a:rPr>
                <a:t>WS 2</a:t>
              </a:r>
              <a:endParaRPr lang="LID4096" dirty="0">
                <a:solidFill>
                  <a:srgbClr val="0C54A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92B2417-AE81-4561-A1C0-89C43CE9122A}"/>
                </a:ext>
              </a:extLst>
            </p:cNvPr>
            <p:cNvSpPr txBox="1"/>
            <p:nvPr/>
          </p:nvSpPr>
          <p:spPr>
            <a:xfrm rot="16200000">
              <a:off x="91947" y="4465515"/>
              <a:ext cx="7489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C54A0"/>
                  </a:solidFill>
                </a:rPr>
                <a:t>WS 3</a:t>
              </a:r>
              <a:endParaRPr lang="LID4096" dirty="0">
                <a:solidFill>
                  <a:srgbClr val="0C54A0"/>
                </a:solidFill>
              </a:endParaRPr>
            </a:p>
          </p:txBody>
        </p:sp>
        <p:sp>
          <p:nvSpPr>
            <p:cNvPr id="3" name="Arrow: Chevron 2">
              <a:extLst>
                <a:ext uri="{FF2B5EF4-FFF2-40B4-BE49-F238E27FC236}">
                  <a16:creationId xmlns:a16="http://schemas.microsoft.com/office/drawing/2014/main" id="{661BAF07-49D0-4646-AD79-CE26DB87A143}"/>
                </a:ext>
              </a:extLst>
            </p:cNvPr>
            <p:cNvSpPr/>
            <p:nvPr/>
          </p:nvSpPr>
          <p:spPr>
            <a:xfrm>
              <a:off x="4625598" y="3984131"/>
              <a:ext cx="3420190" cy="1356771"/>
            </a:xfrm>
            <a:prstGeom prst="chevron">
              <a:avLst>
                <a:gd name="adj" fmla="val 50000"/>
              </a:avLst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Risk assessment and gap analysis</a:t>
              </a:r>
              <a:endParaRPr lang="LID4096" dirty="0"/>
            </a:p>
          </p:txBody>
        </p:sp>
      </p:grpSp>
      <p:sp>
        <p:nvSpPr>
          <p:cNvPr id="16" name="Multiplication Sign 15">
            <a:extLst>
              <a:ext uri="{FF2B5EF4-FFF2-40B4-BE49-F238E27FC236}">
                <a16:creationId xmlns:a16="http://schemas.microsoft.com/office/drawing/2014/main" id="{D119E871-CE7A-4F1F-9A7B-F554B0BDC0D6}"/>
              </a:ext>
            </a:extLst>
          </p:cNvPr>
          <p:cNvSpPr/>
          <p:nvPr/>
        </p:nvSpPr>
        <p:spPr>
          <a:xfrm>
            <a:off x="3587753" y="3481247"/>
            <a:ext cx="5206838" cy="2717744"/>
          </a:xfrm>
          <a:custGeom>
            <a:avLst/>
            <a:gdLst>
              <a:gd name="connsiteX0" fmla="*/ 1211122 w 5206838"/>
              <a:gd name="connsiteY0" fmla="*/ 728278 h 2717744"/>
              <a:gd name="connsiteX1" fmla="*/ 1289983 w 5206838"/>
              <a:gd name="connsiteY1" fmla="*/ 577191 h 2717744"/>
              <a:gd name="connsiteX2" fmla="*/ 1688392 w 5206838"/>
              <a:gd name="connsiteY2" fmla="*/ 785143 h 2717744"/>
              <a:gd name="connsiteX3" fmla="*/ 2152473 w 5206838"/>
              <a:gd name="connsiteY3" fmla="*/ 1027373 h 2717744"/>
              <a:gd name="connsiteX4" fmla="*/ 2603419 w 5206838"/>
              <a:gd name="connsiteY4" fmla="*/ 1262748 h 2717744"/>
              <a:gd name="connsiteX5" fmla="*/ 3001828 w 5206838"/>
              <a:gd name="connsiteY5" fmla="*/ 1054796 h 2717744"/>
              <a:gd name="connsiteX6" fmla="*/ 3452774 w 5206838"/>
              <a:gd name="connsiteY6" fmla="*/ 819421 h 2717744"/>
              <a:gd name="connsiteX7" fmla="*/ 3916855 w 5206838"/>
              <a:gd name="connsiteY7" fmla="*/ 577191 h 2717744"/>
              <a:gd name="connsiteX8" fmla="*/ 3995716 w 5206838"/>
              <a:gd name="connsiteY8" fmla="*/ 728278 h 2717744"/>
              <a:gd name="connsiteX9" fmla="*/ 3605086 w 5206838"/>
              <a:gd name="connsiteY9" fmla="*/ 932170 h 2717744"/>
              <a:gd name="connsiteX10" fmla="*/ 3178211 w 5206838"/>
              <a:gd name="connsiteY10" fmla="*/ 1154980 h 2717744"/>
              <a:gd name="connsiteX11" fmla="*/ 2787581 w 5206838"/>
              <a:gd name="connsiteY11" fmla="*/ 1358872 h 2717744"/>
              <a:gd name="connsiteX12" fmla="*/ 3214455 w 5206838"/>
              <a:gd name="connsiteY12" fmla="*/ 1581682 h 2717744"/>
              <a:gd name="connsiteX13" fmla="*/ 3629248 w 5206838"/>
              <a:gd name="connsiteY13" fmla="*/ 1798186 h 2717744"/>
              <a:gd name="connsiteX14" fmla="*/ 3995716 w 5206838"/>
              <a:gd name="connsiteY14" fmla="*/ 1989466 h 2717744"/>
              <a:gd name="connsiteX15" fmla="*/ 3916855 w 5206838"/>
              <a:gd name="connsiteY15" fmla="*/ 2140553 h 2717744"/>
              <a:gd name="connsiteX16" fmla="*/ 3518446 w 5206838"/>
              <a:gd name="connsiteY16" fmla="*/ 1932601 h 2717744"/>
              <a:gd name="connsiteX17" fmla="*/ 3080634 w 5206838"/>
              <a:gd name="connsiteY17" fmla="*/ 1704082 h 2717744"/>
              <a:gd name="connsiteX18" fmla="*/ 2603419 w 5206838"/>
              <a:gd name="connsiteY18" fmla="*/ 1454996 h 2717744"/>
              <a:gd name="connsiteX19" fmla="*/ 2178741 w 5206838"/>
              <a:gd name="connsiteY19" fmla="*/ 1676659 h 2717744"/>
              <a:gd name="connsiteX20" fmla="*/ 1754064 w 5206838"/>
              <a:gd name="connsiteY20" fmla="*/ 1898323 h 2717744"/>
              <a:gd name="connsiteX21" fmla="*/ 1289983 w 5206838"/>
              <a:gd name="connsiteY21" fmla="*/ 2140553 h 2717744"/>
              <a:gd name="connsiteX22" fmla="*/ 1211122 w 5206838"/>
              <a:gd name="connsiteY22" fmla="*/ 1989466 h 2717744"/>
              <a:gd name="connsiteX23" fmla="*/ 1589671 w 5206838"/>
              <a:gd name="connsiteY23" fmla="*/ 1791880 h 2717744"/>
              <a:gd name="connsiteX24" fmla="*/ 1992383 w 5206838"/>
              <a:gd name="connsiteY24" fmla="*/ 1581682 h 2717744"/>
              <a:gd name="connsiteX25" fmla="*/ 2419257 w 5206838"/>
              <a:gd name="connsiteY25" fmla="*/ 1358872 h 2717744"/>
              <a:gd name="connsiteX26" fmla="*/ 2004464 w 5206838"/>
              <a:gd name="connsiteY26" fmla="*/ 1142368 h 2717744"/>
              <a:gd name="connsiteX27" fmla="*/ 1601752 w 5206838"/>
              <a:gd name="connsiteY27" fmla="*/ 932170 h 2717744"/>
              <a:gd name="connsiteX28" fmla="*/ 1211122 w 5206838"/>
              <a:gd name="connsiteY28" fmla="*/ 728278 h 271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206838" h="2717744" fill="none" extrusionOk="0">
                <a:moveTo>
                  <a:pt x="1211122" y="728278"/>
                </a:moveTo>
                <a:cubicBezTo>
                  <a:pt x="1237020" y="649772"/>
                  <a:pt x="1276034" y="641620"/>
                  <a:pt x="1289983" y="577191"/>
                </a:cubicBezTo>
                <a:cubicBezTo>
                  <a:pt x="1453313" y="639763"/>
                  <a:pt x="1557960" y="746489"/>
                  <a:pt x="1688392" y="785143"/>
                </a:cubicBezTo>
                <a:cubicBezTo>
                  <a:pt x="1818824" y="823797"/>
                  <a:pt x="2014444" y="997099"/>
                  <a:pt x="2152473" y="1027373"/>
                </a:cubicBezTo>
                <a:cubicBezTo>
                  <a:pt x="2290502" y="1057647"/>
                  <a:pt x="2397161" y="1163537"/>
                  <a:pt x="2603419" y="1262748"/>
                </a:cubicBezTo>
                <a:cubicBezTo>
                  <a:pt x="2780372" y="1155140"/>
                  <a:pt x="2854373" y="1149453"/>
                  <a:pt x="3001828" y="1054796"/>
                </a:cubicBezTo>
                <a:cubicBezTo>
                  <a:pt x="3149283" y="960139"/>
                  <a:pt x="3298692" y="941831"/>
                  <a:pt x="3452774" y="819421"/>
                </a:cubicBezTo>
                <a:cubicBezTo>
                  <a:pt x="3606856" y="697011"/>
                  <a:pt x="3808634" y="640304"/>
                  <a:pt x="3916855" y="577191"/>
                </a:cubicBezTo>
                <a:cubicBezTo>
                  <a:pt x="3964652" y="642347"/>
                  <a:pt x="3976686" y="692089"/>
                  <a:pt x="3995716" y="728278"/>
                </a:cubicBezTo>
                <a:cubicBezTo>
                  <a:pt x="3879138" y="846434"/>
                  <a:pt x="3793527" y="819011"/>
                  <a:pt x="3605086" y="932170"/>
                </a:cubicBezTo>
                <a:cubicBezTo>
                  <a:pt x="3416645" y="1045329"/>
                  <a:pt x="3299532" y="1085313"/>
                  <a:pt x="3178211" y="1154980"/>
                </a:cubicBezTo>
                <a:cubicBezTo>
                  <a:pt x="3056890" y="1224647"/>
                  <a:pt x="2908432" y="1253532"/>
                  <a:pt x="2787581" y="1358872"/>
                </a:cubicBezTo>
                <a:cubicBezTo>
                  <a:pt x="2931271" y="1409958"/>
                  <a:pt x="3042367" y="1512211"/>
                  <a:pt x="3214455" y="1581682"/>
                </a:cubicBezTo>
                <a:cubicBezTo>
                  <a:pt x="3386544" y="1651153"/>
                  <a:pt x="3481103" y="1756870"/>
                  <a:pt x="3629248" y="1798186"/>
                </a:cubicBezTo>
                <a:cubicBezTo>
                  <a:pt x="3777393" y="1839502"/>
                  <a:pt x="3856929" y="1924217"/>
                  <a:pt x="3995716" y="1989466"/>
                </a:cubicBezTo>
                <a:cubicBezTo>
                  <a:pt x="3989163" y="2045065"/>
                  <a:pt x="3932747" y="2083440"/>
                  <a:pt x="3916855" y="2140553"/>
                </a:cubicBezTo>
                <a:cubicBezTo>
                  <a:pt x="3818906" y="2114924"/>
                  <a:pt x="3692553" y="2013200"/>
                  <a:pt x="3518446" y="1932601"/>
                </a:cubicBezTo>
                <a:cubicBezTo>
                  <a:pt x="3344339" y="1852001"/>
                  <a:pt x="3271804" y="1777865"/>
                  <a:pt x="3080634" y="1704082"/>
                </a:cubicBezTo>
                <a:cubicBezTo>
                  <a:pt x="2889464" y="1630299"/>
                  <a:pt x="2756131" y="1469718"/>
                  <a:pt x="2603419" y="1454996"/>
                </a:cubicBezTo>
                <a:cubicBezTo>
                  <a:pt x="2484084" y="1555862"/>
                  <a:pt x="2339282" y="1529448"/>
                  <a:pt x="2178741" y="1676659"/>
                </a:cubicBezTo>
                <a:cubicBezTo>
                  <a:pt x="2018200" y="1823871"/>
                  <a:pt x="1920934" y="1786553"/>
                  <a:pt x="1754064" y="1898323"/>
                </a:cubicBezTo>
                <a:cubicBezTo>
                  <a:pt x="1587194" y="2010092"/>
                  <a:pt x="1385821" y="2061610"/>
                  <a:pt x="1289983" y="2140553"/>
                </a:cubicBezTo>
                <a:cubicBezTo>
                  <a:pt x="1261613" y="2096037"/>
                  <a:pt x="1230841" y="2019100"/>
                  <a:pt x="1211122" y="1989466"/>
                </a:cubicBezTo>
                <a:cubicBezTo>
                  <a:pt x="1355139" y="1881306"/>
                  <a:pt x="1426956" y="1918158"/>
                  <a:pt x="1589671" y="1791880"/>
                </a:cubicBezTo>
                <a:cubicBezTo>
                  <a:pt x="1752386" y="1665602"/>
                  <a:pt x="1818924" y="1676311"/>
                  <a:pt x="1992383" y="1581682"/>
                </a:cubicBezTo>
                <a:cubicBezTo>
                  <a:pt x="2165842" y="1487053"/>
                  <a:pt x="2249846" y="1511416"/>
                  <a:pt x="2419257" y="1358872"/>
                </a:cubicBezTo>
                <a:cubicBezTo>
                  <a:pt x="2292276" y="1348460"/>
                  <a:pt x="2174053" y="1227721"/>
                  <a:pt x="2004464" y="1142368"/>
                </a:cubicBezTo>
                <a:cubicBezTo>
                  <a:pt x="1834875" y="1057015"/>
                  <a:pt x="1707171" y="949456"/>
                  <a:pt x="1601752" y="932170"/>
                </a:cubicBezTo>
                <a:cubicBezTo>
                  <a:pt x="1496333" y="914884"/>
                  <a:pt x="1413521" y="789179"/>
                  <a:pt x="1211122" y="728278"/>
                </a:cubicBezTo>
                <a:close/>
              </a:path>
              <a:path w="5206838" h="2717744" stroke="0" extrusionOk="0">
                <a:moveTo>
                  <a:pt x="1211122" y="728278"/>
                </a:moveTo>
                <a:cubicBezTo>
                  <a:pt x="1237381" y="647341"/>
                  <a:pt x="1271789" y="656001"/>
                  <a:pt x="1289983" y="577191"/>
                </a:cubicBezTo>
                <a:cubicBezTo>
                  <a:pt x="1480470" y="658380"/>
                  <a:pt x="1598118" y="767481"/>
                  <a:pt x="1714661" y="798854"/>
                </a:cubicBezTo>
                <a:cubicBezTo>
                  <a:pt x="1831204" y="830227"/>
                  <a:pt x="2018431" y="999743"/>
                  <a:pt x="2152473" y="1027373"/>
                </a:cubicBezTo>
                <a:cubicBezTo>
                  <a:pt x="2286515" y="1055004"/>
                  <a:pt x="2394870" y="1166265"/>
                  <a:pt x="2603419" y="1262748"/>
                </a:cubicBezTo>
                <a:cubicBezTo>
                  <a:pt x="2765127" y="1132580"/>
                  <a:pt x="2859510" y="1134124"/>
                  <a:pt x="3041231" y="1034229"/>
                </a:cubicBezTo>
                <a:cubicBezTo>
                  <a:pt x="3222952" y="934334"/>
                  <a:pt x="3371289" y="896371"/>
                  <a:pt x="3439640" y="826277"/>
                </a:cubicBezTo>
                <a:cubicBezTo>
                  <a:pt x="3507991" y="756183"/>
                  <a:pt x="3685618" y="703163"/>
                  <a:pt x="3916855" y="577191"/>
                </a:cubicBezTo>
                <a:cubicBezTo>
                  <a:pt x="3963331" y="631997"/>
                  <a:pt x="3963226" y="698067"/>
                  <a:pt x="3995716" y="728278"/>
                </a:cubicBezTo>
                <a:cubicBezTo>
                  <a:pt x="3914766" y="824012"/>
                  <a:pt x="3679193" y="889620"/>
                  <a:pt x="3593004" y="938476"/>
                </a:cubicBezTo>
                <a:cubicBezTo>
                  <a:pt x="3506815" y="987332"/>
                  <a:pt x="3260709" y="1050728"/>
                  <a:pt x="3178211" y="1154980"/>
                </a:cubicBezTo>
                <a:cubicBezTo>
                  <a:pt x="3095713" y="1259232"/>
                  <a:pt x="2972932" y="1256963"/>
                  <a:pt x="2787581" y="1358872"/>
                </a:cubicBezTo>
                <a:cubicBezTo>
                  <a:pt x="2949423" y="1401754"/>
                  <a:pt x="2992080" y="1501701"/>
                  <a:pt x="3154049" y="1550152"/>
                </a:cubicBezTo>
                <a:cubicBezTo>
                  <a:pt x="3316018" y="1598603"/>
                  <a:pt x="3350678" y="1665659"/>
                  <a:pt x="3556760" y="1760350"/>
                </a:cubicBezTo>
                <a:cubicBezTo>
                  <a:pt x="3762842" y="1855041"/>
                  <a:pt x="3897356" y="1956087"/>
                  <a:pt x="3995716" y="1989466"/>
                </a:cubicBezTo>
                <a:cubicBezTo>
                  <a:pt x="3973612" y="2032141"/>
                  <a:pt x="3943013" y="2078319"/>
                  <a:pt x="3916855" y="2140553"/>
                </a:cubicBezTo>
                <a:cubicBezTo>
                  <a:pt x="3804163" y="2138226"/>
                  <a:pt x="3721732" y="1994645"/>
                  <a:pt x="3505312" y="1925745"/>
                </a:cubicBezTo>
                <a:cubicBezTo>
                  <a:pt x="3288892" y="1856845"/>
                  <a:pt x="3168031" y="1747528"/>
                  <a:pt x="3067500" y="1697226"/>
                </a:cubicBezTo>
                <a:cubicBezTo>
                  <a:pt x="2966969" y="1646924"/>
                  <a:pt x="2784828" y="1524874"/>
                  <a:pt x="2603419" y="1454996"/>
                </a:cubicBezTo>
                <a:cubicBezTo>
                  <a:pt x="2444175" y="1540740"/>
                  <a:pt x="2289421" y="1562318"/>
                  <a:pt x="2178741" y="1676659"/>
                </a:cubicBezTo>
                <a:cubicBezTo>
                  <a:pt x="2068061" y="1791000"/>
                  <a:pt x="1884266" y="1798310"/>
                  <a:pt x="1754064" y="1898323"/>
                </a:cubicBezTo>
                <a:cubicBezTo>
                  <a:pt x="1623862" y="1998336"/>
                  <a:pt x="1442316" y="2003599"/>
                  <a:pt x="1289983" y="2140553"/>
                </a:cubicBezTo>
                <a:cubicBezTo>
                  <a:pt x="1250106" y="2093907"/>
                  <a:pt x="1255243" y="2035076"/>
                  <a:pt x="1211122" y="1989466"/>
                </a:cubicBezTo>
                <a:cubicBezTo>
                  <a:pt x="1388694" y="1866578"/>
                  <a:pt x="1525307" y="1849254"/>
                  <a:pt x="1625915" y="1772962"/>
                </a:cubicBezTo>
                <a:cubicBezTo>
                  <a:pt x="1726523" y="1696670"/>
                  <a:pt x="1918491" y="1629562"/>
                  <a:pt x="1992383" y="1581682"/>
                </a:cubicBezTo>
                <a:cubicBezTo>
                  <a:pt x="2066275" y="1533802"/>
                  <a:pt x="2316373" y="1459098"/>
                  <a:pt x="2419257" y="1358872"/>
                </a:cubicBezTo>
                <a:cubicBezTo>
                  <a:pt x="2222979" y="1299541"/>
                  <a:pt x="2172918" y="1216624"/>
                  <a:pt x="2052789" y="1167592"/>
                </a:cubicBezTo>
                <a:cubicBezTo>
                  <a:pt x="1932661" y="1118560"/>
                  <a:pt x="1838513" y="1049506"/>
                  <a:pt x="1650078" y="957394"/>
                </a:cubicBezTo>
                <a:cubicBezTo>
                  <a:pt x="1461643" y="865282"/>
                  <a:pt x="1447075" y="792563"/>
                  <a:pt x="1211122" y="728278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3295474057">
                  <a:prstGeom prst="mathMultiply">
                    <a:avLst>
                      <a:gd name="adj1" fmla="val 627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C3E953B0-3D21-4A41-AEEC-AE61450F7E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5186" y="176025"/>
            <a:ext cx="1306800" cy="653400"/>
          </a:xfrm>
          <a:prstGeom prst="rect">
            <a:avLst/>
          </a:prstGeom>
        </p:spPr>
      </p:pic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6F6BA7A-B13F-475B-BC47-8F9B1A130977}"/>
              </a:ext>
            </a:extLst>
          </p:cNvPr>
          <p:cNvCxnSpPr>
            <a:cxnSpLocks/>
          </p:cNvCxnSpPr>
          <p:nvPr/>
        </p:nvCxnSpPr>
        <p:spPr>
          <a:xfrm>
            <a:off x="1674712" y="1339449"/>
            <a:ext cx="2705796" cy="0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triangle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B006D84D-C8E6-40B7-8E56-7252F7BD4209}"/>
              </a:ext>
            </a:extLst>
          </p:cNvPr>
          <p:cNvSpPr txBox="1"/>
          <p:nvPr/>
        </p:nvSpPr>
        <p:spPr>
          <a:xfrm>
            <a:off x="697279" y="1140342"/>
            <a:ext cx="202544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C54A0"/>
                </a:solidFill>
              </a:rPr>
              <a:t>Phase 1</a:t>
            </a:r>
            <a:endParaRPr lang="LID4096" b="1" dirty="0">
              <a:solidFill>
                <a:srgbClr val="0C54A0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B218371-F49C-49F1-BEDC-EF5978D534F5}"/>
              </a:ext>
            </a:extLst>
          </p:cNvPr>
          <p:cNvSpPr/>
          <p:nvPr/>
        </p:nvSpPr>
        <p:spPr>
          <a:xfrm>
            <a:off x="4504727" y="1145986"/>
            <a:ext cx="1056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C54A0"/>
                </a:solidFill>
              </a:rPr>
              <a:t>Phase 2</a:t>
            </a:r>
            <a:endParaRPr lang="LID4096" b="1" dirty="0">
              <a:solidFill>
                <a:srgbClr val="0C54A0"/>
              </a:solidFill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2EA220CD-C697-4C92-BA23-AFACDBF4047F}"/>
              </a:ext>
            </a:extLst>
          </p:cNvPr>
          <p:cNvCxnSpPr>
            <a:cxnSpLocks/>
          </p:cNvCxnSpPr>
          <p:nvPr/>
        </p:nvCxnSpPr>
        <p:spPr>
          <a:xfrm>
            <a:off x="4456707" y="1149966"/>
            <a:ext cx="0" cy="5174634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A62515B5-BC38-472D-A082-197EFCCC5C16}"/>
              </a:ext>
            </a:extLst>
          </p:cNvPr>
          <p:cNvSpPr txBox="1"/>
          <p:nvPr/>
        </p:nvSpPr>
        <p:spPr>
          <a:xfrm rot="16200000">
            <a:off x="4293679" y="5954374"/>
            <a:ext cx="625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C00000"/>
                </a:solidFill>
              </a:rPr>
              <a:t>2023</a:t>
            </a:r>
          </a:p>
        </p:txBody>
      </p:sp>
      <p:sp>
        <p:nvSpPr>
          <p:cNvPr id="54" name="Footer Placeholder 53">
            <a:extLst>
              <a:ext uri="{FF2B5EF4-FFF2-40B4-BE49-F238E27FC236}">
                <a16:creationId xmlns:a16="http://schemas.microsoft.com/office/drawing/2014/main" id="{415A46E0-182E-4A65-9B8A-3887144DA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noProof="0"/>
              <a:t>2023-02-20 ENISA presentation to 3GPP/SA3 -- V. Gogou &amp; Ph. Magnabosco</a:t>
            </a:r>
            <a:endParaRPr lang="en-GB" noProof="0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9EB308F-6D7B-40F2-B757-27C74D75F196}"/>
              </a:ext>
            </a:extLst>
          </p:cNvPr>
          <p:cNvGrpSpPr/>
          <p:nvPr/>
        </p:nvGrpSpPr>
        <p:grpSpPr>
          <a:xfrm>
            <a:off x="3883406" y="1471733"/>
            <a:ext cx="4911186" cy="4100051"/>
            <a:chOff x="3865050" y="1327355"/>
            <a:chExt cx="4911186" cy="4100051"/>
          </a:xfrm>
        </p:grpSpPr>
        <p:sp>
          <p:nvSpPr>
            <p:cNvPr id="15" name="Scroll: Vertical 14">
              <a:extLst>
                <a:ext uri="{FF2B5EF4-FFF2-40B4-BE49-F238E27FC236}">
                  <a16:creationId xmlns:a16="http://schemas.microsoft.com/office/drawing/2014/main" id="{0F36955D-DFC9-4266-BACB-852CCFDB6317}"/>
                </a:ext>
              </a:extLst>
            </p:cNvPr>
            <p:cNvSpPr/>
            <p:nvPr/>
          </p:nvSpPr>
          <p:spPr>
            <a:xfrm>
              <a:off x="3865050" y="1337296"/>
              <a:ext cx="522284" cy="4090110"/>
            </a:xfrm>
            <a:prstGeom prst="verticalScroll">
              <a:avLst>
                <a:gd name="adj" fmla="val 17775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dirty="0">
                  <a:solidFill>
                    <a:srgbClr val="5B5B5B"/>
                  </a:solidFill>
                </a:rPr>
                <a:t>Gaps listing</a:t>
              </a:r>
              <a:endParaRPr lang="LID4096" dirty="0">
                <a:solidFill>
                  <a:srgbClr val="5B5B5B"/>
                </a:solidFill>
              </a:endParaRPr>
            </a:p>
          </p:txBody>
        </p:sp>
        <p:sp>
          <p:nvSpPr>
            <p:cNvPr id="30" name="Scroll: Vertical 29">
              <a:extLst>
                <a:ext uri="{FF2B5EF4-FFF2-40B4-BE49-F238E27FC236}">
                  <a16:creationId xmlns:a16="http://schemas.microsoft.com/office/drawing/2014/main" id="{4069C8EC-62A1-442B-90CE-47A7BA4B1412}"/>
                </a:ext>
              </a:extLst>
            </p:cNvPr>
            <p:cNvSpPr/>
            <p:nvPr/>
          </p:nvSpPr>
          <p:spPr>
            <a:xfrm>
              <a:off x="8253964" y="1327355"/>
              <a:ext cx="522272" cy="4100051"/>
            </a:xfrm>
            <a:prstGeom prst="verticalScroll">
              <a:avLst>
                <a:gd name="adj" fmla="val 20319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fr-FR" dirty="0">
                  <a:solidFill>
                    <a:srgbClr val="5B5B5B"/>
                  </a:solidFill>
                </a:rPr>
                <a:t>EU5G 1st draft for </a:t>
              </a:r>
              <a:r>
                <a:rPr lang="fr-FR" dirty="0" err="1">
                  <a:solidFill>
                    <a:srgbClr val="5B5B5B"/>
                  </a:solidFill>
                </a:rPr>
                <a:t>review</a:t>
              </a:r>
              <a:endParaRPr lang="LID4096" dirty="0">
                <a:solidFill>
                  <a:srgbClr val="5B5B5B"/>
                </a:solidFill>
              </a:endParaRPr>
            </a:p>
          </p:txBody>
        </p:sp>
      </p:grp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7779914A-5D98-4E81-92B2-B042EAAE4B7F}"/>
              </a:ext>
            </a:extLst>
          </p:cNvPr>
          <p:cNvCxnSpPr>
            <a:cxnSpLocks/>
          </p:cNvCxnSpPr>
          <p:nvPr/>
        </p:nvCxnSpPr>
        <p:spPr>
          <a:xfrm>
            <a:off x="5494531" y="1347058"/>
            <a:ext cx="3124536" cy="0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triangle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64" name="Picture 63">
            <a:extLst>
              <a:ext uri="{FF2B5EF4-FFF2-40B4-BE49-F238E27FC236}">
                <a16:creationId xmlns:a16="http://schemas.microsoft.com/office/drawing/2014/main" id="{0FAB15E6-CE58-4F6F-AE30-DD94E8FBD3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553" y="2770489"/>
            <a:ext cx="573409" cy="573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121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55E1AFE-4C97-4FB0-B5FA-3C13DDBE37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EU5G team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37E51BC-81F2-496E-AE2B-7D4BE3CEA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4668" y="479575"/>
            <a:ext cx="8983133" cy="871200"/>
          </a:xfrm>
        </p:spPr>
        <p:txBody>
          <a:bodyPr/>
          <a:lstStyle/>
          <a:p>
            <a:r>
              <a:rPr lang="en-US" sz="2800" dirty="0"/>
              <a:t>Workstream 4</a:t>
            </a:r>
            <a:br>
              <a:rPr lang="en-US" sz="2800" dirty="0"/>
            </a:br>
            <a:r>
              <a:rPr lang="en-US" sz="2800" dirty="0"/>
              <a:t>consolidated TG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0E91420F-CB93-4A95-8AA3-AA079216BD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189555"/>
              </p:ext>
            </p:extLst>
          </p:nvPr>
        </p:nvGraphicFramePr>
        <p:xfrm>
          <a:off x="606391" y="1573200"/>
          <a:ext cx="7606276" cy="4587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2415">
                  <a:extLst>
                    <a:ext uri="{9D8B030D-6E8A-4147-A177-3AD203B41FA5}">
                      <a16:colId xmlns:a16="http://schemas.microsoft.com/office/drawing/2014/main" val="745265672"/>
                    </a:ext>
                  </a:extLst>
                </a:gridCol>
                <a:gridCol w="6413861">
                  <a:extLst>
                    <a:ext uri="{9D8B030D-6E8A-4147-A177-3AD203B41FA5}">
                      <a16:colId xmlns:a16="http://schemas.microsoft.com/office/drawing/2014/main" val="137018061"/>
                    </a:ext>
                  </a:extLst>
                </a:gridCol>
              </a:tblGrid>
              <a:tr h="700560">
                <a:tc rowSpan="2"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US" sz="1400" b="0" kern="1200" baseline="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TG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baseline="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a.(Re-)structure a harmonized evaluation methodology allowing for comparable results in the NESAS audits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299208"/>
                  </a:ext>
                </a:extLst>
              </a:tr>
              <a:tr h="496230">
                <a:tc vMerge="1">
                  <a:txBody>
                    <a:bodyPr/>
                    <a:lstStyle/>
                    <a:p>
                      <a:r>
                        <a:rPr lang="en-US" sz="1600" b="0" kern="1200" baseline="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TG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baseline="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b. Further mapping to relevant assurance level for NESAS (initially TG 2)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6882523"/>
                  </a:ext>
                </a:extLst>
              </a:tr>
              <a:tr h="496230">
                <a:tc>
                  <a:txBody>
                    <a:bodyPr/>
                    <a:lstStyle/>
                    <a:p>
                      <a:r>
                        <a:rPr lang="en-US" sz="1400" b="0" kern="1200" baseline="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TG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baseline="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Strategic communication and alignment with Standardization Organizations (SDOs)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4461865"/>
                  </a:ext>
                </a:extLst>
              </a:tr>
              <a:tr h="496230">
                <a:tc>
                  <a:txBody>
                    <a:bodyPr/>
                    <a:lstStyle/>
                    <a:p>
                      <a:r>
                        <a:rPr lang="en-US" sz="1400" b="0" kern="1200" baseline="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TG 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baseline="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Certification structure for NESAS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045961"/>
                  </a:ext>
                </a:extLst>
              </a:tr>
              <a:tr h="496230">
                <a:tc rowSpan="2">
                  <a:txBody>
                    <a:bodyPr/>
                    <a:lstStyle/>
                    <a:p>
                      <a:r>
                        <a:rPr lang="en-US" sz="1400" b="0" kern="1200" baseline="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TG 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baseline="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a. Certification structure for SAS-SM/SAS-UP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273049"/>
                  </a:ext>
                </a:extLst>
              </a:tr>
              <a:tr h="496230">
                <a:tc vMerge="1">
                  <a:txBody>
                    <a:bodyPr/>
                    <a:lstStyle/>
                    <a:p>
                      <a:endParaRPr lang="en-US" sz="1400" b="0" kern="1200" baseline="0" dirty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baseline="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b. Guidance for </a:t>
                      </a:r>
                      <a:r>
                        <a:rPr lang="en-US" sz="1400" b="0" kern="1200" baseline="0" dirty="0" err="1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eUICC</a:t>
                      </a:r>
                      <a:r>
                        <a:rPr lang="en-US" sz="1400" b="0" kern="1200" baseline="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 evaluations and site audits under EUCC (initially TG 6)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2971820"/>
                  </a:ext>
                </a:extLst>
              </a:tr>
              <a:tr h="321394">
                <a:tc>
                  <a:txBody>
                    <a:bodyPr/>
                    <a:lstStyle/>
                    <a:p>
                      <a:r>
                        <a:rPr lang="en-US" sz="1400" b="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TG 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kern="1200" baseline="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eUICC</a:t>
                      </a:r>
                      <a:r>
                        <a:rPr lang="en-US" sz="1400" b="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PP analysis and updates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895914"/>
                  </a:ext>
                </a:extLst>
              </a:tr>
              <a:tr h="361469">
                <a:tc>
                  <a:txBody>
                    <a:bodyPr/>
                    <a:lstStyle/>
                    <a:p>
                      <a:r>
                        <a:rPr lang="en-US" sz="1400" b="0" kern="1200" baseline="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TG 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kern="1200" baseline="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Accreditation harmonization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2267818"/>
                  </a:ext>
                </a:extLst>
              </a:tr>
              <a:tr h="700560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US" sz="1400" b="0" kern="1200" baseline="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TG 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baseline="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Anticipation of what has to be addressed in EU 5G scheme vs.2</a:t>
                      </a:r>
                    </a:p>
                    <a:p>
                      <a:pPr marL="0" algn="l" defTabSz="685800" rtl="0" eaLnBrk="1" latinLnBrk="0" hangingPunct="1"/>
                      <a:endParaRPr lang="en-US" sz="1400" b="0" kern="1200" baseline="0" dirty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8388392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CCBC0B-4FA9-427B-BC5B-DFF66379A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noProof="0"/>
              <a:t>2023-02-20 ENISA presentation to 3GPP/SA3 -- V. Gogou &amp; Ph. Magnabosco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637500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F8744BD4-7728-4686-8E92-8A5E80C381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9456" y="2015067"/>
            <a:ext cx="8705088" cy="1889233"/>
          </a:xfrm>
        </p:spPr>
        <p:txBody>
          <a:bodyPr/>
          <a:lstStyle/>
          <a:p>
            <a:r>
              <a:rPr lang="en-US" sz="2400" b="1" noProof="0" dirty="0">
                <a:solidFill>
                  <a:srgbClr val="C00000"/>
                </a:solidFill>
              </a:rPr>
              <a:t>“Strategic communication and alignment with standards </a:t>
            </a:r>
            <a:r>
              <a:rPr lang="en-US" sz="2400" b="1" noProof="0" dirty="0" err="1">
                <a:solidFill>
                  <a:srgbClr val="C00000"/>
                </a:solidFill>
              </a:rPr>
              <a:t>organisations</a:t>
            </a:r>
            <a:r>
              <a:rPr lang="en-US" sz="2400" b="1" noProof="0" dirty="0">
                <a:solidFill>
                  <a:srgbClr val="C00000"/>
                </a:solidFill>
              </a:rPr>
              <a:t>”</a:t>
            </a:r>
          </a:p>
          <a:p>
            <a:endParaRPr lang="en-US" sz="2400" noProof="0" dirty="0"/>
          </a:p>
          <a:p>
            <a:r>
              <a:rPr lang="en-US" sz="2400" noProof="0" dirty="0"/>
              <a:t>Ensure standards are available to cover EU5G </a:t>
            </a:r>
            <a:r>
              <a:rPr lang="en-US" sz="2400" noProof="0" dirty="0" err="1"/>
              <a:t>reqts</a:t>
            </a:r>
            <a:endParaRPr lang="en-US" sz="2400" noProof="0" dirty="0"/>
          </a:p>
          <a:p>
            <a:pPr marL="285750" indent="-285750">
              <a:spcBef>
                <a:spcPts val="1200"/>
              </a:spcBef>
              <a:buClr>
                <a:srgbClr val="004F9F"/>
              </a:buClr>
              <a:buFont typeface="Wingdings" panose="05000000000000000000" pitchFamily="2" charset="2"/>
              <a:buChar char=""/>
            </a:pPr>
            <a:r>
              <a:rPr lang="en-GB" noProof="0" dirty="0"/>
              <a:t>Right </a:t>
            </a:r>
            <a:r>
              <a:rPr lang="en-GB" b="1" dirty="0">
                <a:solidFill>
                  <a:srgbClr val="C00000"/>
                </a:solidFill>
              </a:rPr>
              <a:t>standard </a:t>
            </a:r>
            <a:r>
              <a:rPr lang="en-GB" b="1" noProof="0" dirty="0">
                <a:solidFill>
                  <a:srgbClr val="C00000"/>
                </a:solidFill>
              </a:rPr>
              <a:t>documents</a:t>
            </a:r>
          </a:p>
          <a:p>
            <a:pPr marL="285750" indent="-285750">
              <a:spcBef>
                <a:spcPts val="1200"/>
              </a:spcBef>
              <a:buClr>
                <a:srgbClr val="004F9F"/>
              </a:buClr>
              <a:buFont typeface="Wingdings" panose="05000000000000000000" pitchFamily="2" charset="2"/>
              <a:buChar char=""/>
            </a:pPr>
            <a:r>
              <a:rPr lang="en-GB" dirty="0"/>
              <a:t>Right </a:t>
            </a:r>
            <a:r>
              <a:rPr lang="en-GB" b="1" dirty="0">
                <a:solidFill>
                  <a:srgbClr val="C00000"/>
                </a:solidFill>
              </a:rPr>
              <a:t>status</a:t>
            </a:r>
          </a:p>
          <a:p>
            <a:pPr marL="285750" indent="-285750">
              <a:spcBef>
                <a:spcPts val="1200"/>
              </a:spcBef>
              <a:buClr>
                <a:srgbClr val="004F9F"/>
              </a:buClr>
              <a:buFont typeface="Wingdings" panose="05000000000000000000" pitchFamily="2" charset="2"/>
              <a:buChar char=""/>
            </a:pPr>
            <a:r>
              <a:rPr lang="en-GB" dirty="0"/>
              <a:t>Right </a:t>
            </a:r>
            <a:r>
              <a:rPr lang="en-GB" b="1" dirty="0">
                <a:solidFill>
                  <a:srgbClr val="C00000"/>
                </a:solidFill>
              </a:rPr>
              <a:t>time</a:t>
            </a:r>
          </a:p>
          <a:p>
            <a:pPr marL="285750" indent="-285750">
              <a:spcBef>
                <a:spcPts val="1200"/>
              </a:spcBef>
              <a:buClr>
                <a:srgbClr val="004F9F"/>
              </a:buClr>
              <a:buFont typeface="Wingdings" panose="05000000000000000000" pitchFamily="2" charset="2"/>
              <a:buChar char=""/>
            </a:pPr>
            <a:endParaRPr lang="en-GB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Clr>
                <a:srgbClr val="004F9F"/>
              </a:buClr>
            </a:pPr>
            <a:r>
              <a:rPr lang="en-GB" sz="2400" dirty="0"/>
              <a:t>General process: going from requirement to standard availability data</a:t>
            </a:r>
            <a:endParaRPr lang="en-GB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spcBef>
                <a:spcPts val="1200"/>
              </a:spcBef>
              <a:buClr>
                <a:srgbClr val="004F9F"/>
              </a:buClr>
            </a:pPr>
            <a:r>
              <a:rPr lang="en-GB" sz="1600" b="0" i="1" dirty="0">
                <a:solidFill>
                  <a:schemeClr val="accent2">
                    <a:lumMod val="75000"/>
                  </a:schemeClr>
                </a:solidFill>
              </a:rPr>
              <a:t>…not all requirements need to be covered by a reference to a standard</a:t>
            </a:r>
          </a:p>
          <a:p>
            <a:endParaRPr lang="en-US" sz="2400" noProof="0" dirty="0"/>
          </a:p>
          <a:p>
            <a:endParaRPr lang="fr-FR" sz="2400" dirty="0"/>
          </a:p>
          <a:p>
            <a:endParaRPr lang="en-GB" noProof="0" dirty="0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47D5B856-A0AE-4E17-87A8-1657639EA4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TG 3 on Standards</a:t>
            </a:r>
            <a:endParaRPr lang="en-GB" noProof="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505B36D-20AA-4809-B11F-723B6E2CA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noProof="0"/>
              <a:t>2023-02-20 ENISA presentation to 3GPP/SA3 -- V. Gogou &amp; Ph. Magnabosco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977782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DE54F2F-B468-4320-BA44-388E62C0A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7999" y="1616261"/>
            <a:ext cx="8120382" cy="4351338"/>
          </a:xfrm>
        </p:spPr>
        <p:txBody>
          <a:bodyPr numCol="2" spcCol="720000"/>
          <a:lstStyle/>
          <a:p>
            <a:r>
              <a:rPr lang="fr-FR" sz="2000" dirty="0"/>
              <a:t>Principles of action</a:t>
            </a:r>
          </a:p>
          <a:p>
            <a:pPr lvl="1"/>
            <a:r>
              <a:rPr lang="fr-FR" sz="1800" dirty="0" err="1"/>
              <a:t>Established</a:t>
            </a:r>
            <a:r>
              <a:rPr lang="fr-FR" sz="1800" dirty="0"/>
              <a:t> practices and obligations</a:t>
            </a:r>
          </a:p>
          <a:p>
            <a:endParaRPr lang="fr-FR" sz="2000" dirty="0"/>
          </a:p>
          <a:p>
            <a:endParaRPr lang="fr-FR" sz="2000" dirty="0"/>
          </a:p>
          <a:p>
            <a:r>
              <a:rPr lang="fr-FR" sz="2000" dirty="0"/>
              <a:t>Process</a:t>
            </a:r>
          </a:p>
          <a:p>
            <a:pPr lvl="1"/>
            <a:r>
              <a:rPr lang="fr-FR" sz="1800" dirty="0" err="1"/>
              <a:t>Collecting</a:t>
            </a:r>
            <a:r>
              <a:rPr lang="fr-FR" sz="1800" dirty="0"/>
              <a:t> EU5G </a:t>
            </a:r>
            <a:r>
              <a:rPr lang="fr-FR" sz="1800" dirty="0" err="1"/>
              <a:t>Thematic</a:t>
            </a:r>
            <a:r>
              <a:rPr lang="fr-FR" sz="1800" dirty="0"/>
              <a:t> groups (TG) “</a:t>
            </a:r>
            <a:r>
              <a:rPr lang="fr-FR" sz="1800" dirty="0" err="1"/>
              <a:t>Needs</a:t>
            </a:r>
            <a:r>
              <a:rPr lang="fr-FR" sz="1800" dirty="0"/>
              <a:t>”: </a:t>
            </a:r>
            <a:r>
              <a:rPr lang="fr-FR" sz="1800" dirty="0" err="1"/>
              <a:t>requirements</a:t>
            </a:r>
            <a:r>
              <a:rPr lang="fr-FR" sz="1800" dirty="0"/>
              <a:t> to </a:t>
            </a:r>
            <a:r>
              <a:rPr lang="fr-FR" sz="1800" dirty="0" err="1"/>
              <a:t>be</a:t>
            </a:r>
            <a:r>
              <a:rPr lang="fr-FR" sz="1800" dirty="0"/>
              <a:t> </a:t>
            </a:r>
            <a:r>
              <a:rPr lang="fr-FR" sz="1800" dirty="0" err="1"/>
              <a:t>covered</a:t>
            </a:r>
            <a:r>
              <a:rPr lang="fr-FR" sz="1800" dirty="0"/>
              <a:t> by standards</a:t>
            </a:r>
          </a:p>
          <a:p>
            <a:pPr lvl="1"/>
            <a:r>
              <a:rPr lang="fr-FR" sz="1800" dirty="0" err="1"/>
              <a:t>Collecting</a:t>
            </a:r>
            <a:r>
              <a:rPr lang="fr-FR" sz="1800" dirty="0"/>
              <a:t> SDO input on </a:t>
            </a:r>
            <a:r>
              <a:rPr lang="fr-FR" sz="1800" dirty="0" err="1"/>
              <a:t>work</a:t>
            </a:r>
            <a:r>
              <a:rPr lang="fr-FR" sz="1800" dirty="0"/>
              <a:t> </a:t>
            </a:r>
            <a:r>
              <a:rPr lang="fr-FR" sz="1800" dirty="0" err="1"/>
              <a:t>progress</a:t>
            </a:r>
            <a:r>
              <a:rPr lang="fr-FR" sz="1800" dirty="0"/>
              <a:t>, plans and document </a:t>
            </a:r>
            <a:r>
              <a:rPr lang="fr-FR" sz="1800" dirty="0" err="1"/>
              <a:t>availability</a:t>
            </a:r>
            <a:endParaRPr lang="fr-FR" sz="1800" dirty="0"/>
          </a:p>
          <a:p>
            <a:r>
              <a:rPr lang="fr-FR" sz="2000" dirty="0" err="1"/>
              <a:t>Technical</a:t>
            </a:r>
            <a:r>
              <a:rPr lang="fr-FR" sz="2000" dirty="0"/>
              <a:t> </a:t>
            </a:r>
            <a:r>
              <a:rPr lang="fr-FR" sz="2000" dirty="0" err="1"/>
              <a:t>committee</a:t>
            </a:r>
            <a:r>
              <a:rPr lang="fr-FR" sz="2000" dirty="0"/>
              <a:t> (TC)</a:t>
            </a:r>
          </a:p>
          <a:p>
            <a:r>
              <a:rPr lang="fr-FR" sz="2000" dirty="0"/>
              <a:t>interaction </a:t>
            </a:r>
            <a:r>
              <a:rPr lang="fr-FR" sz="2000" dirty="0" err="1"/>
              <a:t>toolbox</a:t>
            </a:r>
            <a:endParaRPr lang="fr-FR" sz="2000" dirty="0"/>
          </a:p>
          <a:p>
            <a:pPr lvl="1"/>
            <a:r>
              <a:rPr lang="fr-FR" sz="1800" dirty="0"/>
              <a:t>How to </a:t>
            </a:r>
            <a:r>
              <a:rPr lang="fr-FR" sz="1800" dirty="0" err="1"/>
              <a:t>communicate</a:t>
            </a:r>
            <a:r>
              <a:rPr lang="fr-FR" sz="1800" dirty="0"/>
              <a:t> </a:t>
            </a:r>
            <a:r>
              <a:rPr lang="fr-FR" sz="1800" dirty="0" err="1"/>
              <a:t>depending</a:t>
            </a:r>
            <a:r>
              <a:rPr lang="fr-FR" sz="1800" dirty="0"/>
              <a:t> e.g. on ENISA </a:t>
            </a:r>
            <a:r>
              <a:rPr lang="fr-FR" sz="1800" dirty="0" err="1"/>
              <a:t>status</a:t>
            </a:r>
            <a:r>
              <a:rPr lang="fr-FR" sz="1800" dirty="0"/>
              <a:t> w/in </a:t>
            </a:r>
            <a:r>
              <a:rPr lang="fr-FR" sz="1800" dirty="0" err="1"/>
              <a:t>TCs</a:t>
            </a:r>
            <a:r>
              <a:rPr lang="fr-FR" sz="1800" dirty="0"/>
              <a:t>, terminologies…</a:t>
            </a:r>
          </a:p>
          <a:p>
            <a:pPr lvl="1"/>
            <a:endParaRPr lang="fr-FR" sz="1800" dirty="0"/>
          </a:p>
          <a:p>
            <a:pPr lvl="1"/>
            <a:endParaRPr lang="fr-FR" sz="1800" dirty="0"/>
          </a:p>
          <a:p>
            <a:r>
              <a:rPr lang="fr-FR" sz="2000" dirty="0"/>
              <a:t>Timeline</a:t>
            </a:r>
          </a:p>
          <a:p>
            <a:pPr lvl="1"/>
            <a:r>
              <a:rPr lang="fr-FR" sz="1800" dirty="0" err="1"/>
              <a:t>TGs</a:t>
            </a:r>
            <a:r>
              <a:rPr lang="fr-FR" sz="1800" dirty="0"/>
              <a:t> and </a:t>
            </a:r>
            <a:r>
              <a:rPr lang="fr-FR" sz="1800" dirty="0" err="1"/>
              <a:t>TCs</a:t>
            </a:r>
            <a:endParaRPr lang="fr-FR" sz="1800" dirty="0"/>
          </a:p>
          <a:p>
            <a:pPr lvl="1"/>
            <a:r>
              <a:rPr lang="fr-FR" sz="1800" dirty="0" err="1"/>
              <a:t>Identify</a:t>
            </a:r>
            <a:r>
              <a:rPr lang="fr-FR" sz="1800" dirty="0"/>
              <a:t> issues</a:t>
            </a:r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804505-7425-45DA-B37A-992AF2561F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02BDBBC-825C-4C7E-8F4F-CECA33717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Expected</a:t>
            </a:r>
            <a:r>
              <a:rPr lang="fr-FR" dirty="0"/>
              <a:t> outputs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CADA676-8960-4F5B-AB9B-BCEFEB6C3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9097" y="6492875"/>
            <a:ext cx="6029864" cy="365125"/>
          </a:xfrm>
        </p:spPr>
        <p:txBody>
          <a:bodyPr/>
          <a:lstStyle/>
          <a:p>
            <a:r>
              <a:rPr lang="en-GB"/>
              <a:t>2023-02-17 EU5G WS4  - TG 3 - Ph. Magnabosco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A53F82-1F7B-436A-A59F-39B8D6FC42E3}"/>
              </a:ext>
            </a:extLst>
          </p:cNvPr>
          <p:cNvSpPr txBox="1"/>
          <p:nvPr/>
        </p:nvSpPr>
        <p:spPr>
          <a:xfrm>
            <a:off x="509097" y="5855855"/>
            <a:ext cx="7430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No output of TG3 </a:t>
            </a:r>
            <a:r>
              <a:rPr lang="fr-FR" b="1" dirty="0" err="1">
                <a:solidFill>
                  <a:srgbClr val="C00000"/>
                </a:solidFill>
              </a:rPr>
              <a:t>is</a:t>
            </a:r>
            <a:r>
              <a:rPr lang="fr-FR" b="1" dirty="0">
                <a:solidFill>
                  <a:srgbClr val="C00000"/>
                </a:solidFill>
              </a:rPr>
              <a:t> for publication – TG 3 </a:t>
            </a:r>
            <a:r>
              <a:rPr lang="fr-FR" b="1" dirty="0" err="1">
                <a:solidFill>
                  <a:srgbClr val="C00000"/>
                </a:solidFill>
              </a:rPr>
              <a:t>is</a:t>
            </a:r>
            <a:r>
              <a:rPr lang="fr-FR" b="1" dirty="0">
                <a:solidFill>
                  <a:srgbClr val="C00000"/>
                </a:solidFill>
              </a:rPr>
              <a:t> a facilitation group</a:t>
            </a:r>
          </a:p>
        </p:txBody>
      </p:sp>
    </p:spTree>
    <p:extLst>
      <p:ext uri="{BB962C8B-B14F-4D97-AF65-F5344CB8AC3E}">
        <p14:creationId xmlns:p14="http://schemas.microsoft.com/office/powerpoint/2010/main" val="16538902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504A0-44F9-4011-81DD-ECE301273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Principles and practices:</a:t>
            </a:r>
            <a:br>
              <a:rPr lang="fr-FR" dirty="0"/>
            </a:br>
            <a:r>
              <a:rPr lang="fr-FR" dirty="0" err="1"/>
              <a:t>status</a:t>
            </a:r>
            <a:r>
              <a:rPr lang="fr-FR" dirty="0"/>
              <a:t> of documents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5AF032-6CE3-45BE-8891-837224B886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8000" y="1804662"/>
            <a:ext cx="7992000" cy="4351338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fr-FR" sz="1800" dirty="0"/>
              <a:t>EU Law </a:t>
            </a:r>
            <a:r>
              <a:rPr lang="fr-FR" sz="1800" dirty="0" err="1"/>
              <a:t>defines</a:t>
            </a:r>
            <a:r>
              <a:rPr lang="fr-FR" sz="1800" dirty="0"/>
              <a:t> </a:t>
            </a:r>
            <a:r>
              <a:rPr lang="fr-FR" sz="1800" dirty="0" err="1"/>
              <a:t>what</a:t>
            </a:r>
            <a:r>
              <a:rPr lang="fr-FR" sz="1800" dirty="0"/>
              <a:t> standards the </a:t>
            </a:r>
            <a:r>
              <a:rPr lang="fr-FR" sz="1800" dirty="0" err="1"/>
              <a:t>scheme</a:t>
            </a:r>
            <a:r>
              <a:rPr lang="fr-FR" sz="1800" dirty="0"/>
              <a:t> can </a:t>
            </a:r>
            <a:r>
              <a:rPr lang="fr-FR" sz="1800" dirty="0" err="1"/>
              <a:t>refer</a:t>
            </a:r>
            <a:r>
              <a:rPr lang="fr-FR" sz="1800" dirty="0"/>
              <a:t> to</a:t>
            </a:r>
          </a:p>
          <a:p>
            <a:pPr lvl="1">
              <a:spcBef>
                <a:spcPts val="300"/>
              </a:spcBef>
            </a:pPr>
            <a:r>
              <a:rPr lang="fr-FR" sz="1600" dirty="0"/>
              <a:t>Cybersecurity </a:t>
            </a:r>
            <a:r>
              <a:rPr lang="fr-FR" sz="1600" dirty="0" err="1"/>
              <a:t>Act</a:t>
            </a:r>
            <a:r>
              <a:rPr lang="fr-FR" sz="1600" dirty="0"/>
              <a:t> 2019, EU </a:t>
            </a:r>
            <a:r>
              <a:rPr lang="fr-FR" sz="1600" dirty="0" err="1"/>
              <a:t>regulation</a:t>
            </a:r>
            <a:r>
              <a:rPr lang="fr-FR" sz="1600" dirty="0"/>
              <a:t> 1025/2012</a:t>
            </a:r>
          </a:p>
          <a:p>
            <a:pPr>
              <a:spcBef>
                <a:spcPts val="300"/>
              </a:spcBef>
            </a:pPr>
            <a:endParaRPr lang="fr-FR" sz="1800" dirty="0"/>
          </a:p>
          <a:p>
            <a:pPr>
              <a:spcBef>
                <a:spcPts val="300"/>
              </a:spcBef>
            </a:pPr>
            <a:r>
              <a:rPr lang="fr-FR" sz="1800" dirty="0"/>
              <a:t>International or </a:t>
            </a:r>
            <a:r>
              <a:rPr lang="fr-FR" sz="1800" dirty="0" err="1"/>
              <a:t>European</a:t>
            </a:r>
            <a:r>
              <a:rPr lang="fr-FR" sz="1800" dirty="0"/>
              <a:t> Standards (EU </a:t>
            </a:r>
            <a:r>
              <a:rPr lang="fr-FR" sz="1800" dirty="0" err="1"/>
              <a:t>Regulation</a:t>
            </a:r>
            <a:r>
              <a:rPr lang="fr-FR" sz="1800" dirty="0"/>
              <a:t> 1025/2012)</a:t>
            </a:r>
          </a:p>
          <a:p>
            <a:pPr marL="342900" lvl="1" indent="-3429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fr-FR" sz="1600" dirty="0"/>
              <a:t>ISO, IEC, ITU-T</a:t>
            </a:r>
          </a:p>
          <a:p>
            <a:pPr marL="342900" lvl="1" indent="-3429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fr-FR" sz="1600" dirty="0"/>
              <a:t>CEN, CENELEC, ETSI</a:t>
            </a:r>
          </a:p>
          <a:p>
            <a:pPr>
              <a:spcBef>
                <a:spcPts val="300"/>
              </a:spcBef>
            </a:pPr>
            <a:endParaRPr lang="fr-FR" sz="1800" dirty="0"/>
          </a:p>
          <a:p>
            <a:pPr>
              <a:spcBef>
                <a:spcPts val="300"/>
              </a:spcBef>
            </a:pPr>
            <a:r>
              <a:rPr lang="fr-FR" sz="1800" dirty="0"/>
              <a:t>-&gt; May </a:t>
            </a:r>
            <a:r>
              <a:rPr lang="fr-FR" sz="1800" dirty="0" err="1"/>
              <a:t>qualify</a:t>
            </a:r>
            <a:r>
              <a:rPr lang="fr-FR" sz="1800" dirty="0"/>
              <a:t> as “</a:t>
            </a:r>
            <a:r>
              <a:rPr lang="fr-FR" sz="1800" dirty="0" err="1"/>
              <a:t>Technical</a:t>
            </a:r>
            <a:r>
              <a:rPr lang="fr-FR" sz="1800" dirty="0"/>
              <a:t> </a:t>
            </a:r>
            <a:r>
              <a:rPr lang="fr-FR" sz="1800" dirty="0" err="1"/>
              <a:t>specification</a:t>
            </a:r>
            <a:r>
              <a:rPr lang="fr-FR" sz="1800" dirty="0"/>
              <a:t>” per EU </a:t>
            </a:r>
            <a:r>
              <a:rPr lang="fr-FR" sz="1800" dirty="0" err="1"/>
              <a:t>regulation</a:t>
            </a:r>
            <a:r>
              <a:rPr lang="fr-FR" sz="1800" dirty="0"/>
              <a:t> if</a:t>
            </a:r>
          </a:p>
          <a:p>
            <a:pPr marL="342900" lvl="1" indent="-3429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GB" sz="1600" dirty="0"/>
              <a:t>market acceptance</a:t>
            </a:r>
          </a:p>
          <a:p>
            <a:pPr marL="342900" lvl="1" indent="-3429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GB" sz="1600" dirty="0"/>
              <a:t>non-conflict with European standard</a:t>
            </a:r>
          </a:p>
          <a:p>
            <a:pPr marL="342900" lvl="1" indent="-3429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GB" sz="1600" dirty="0"/>
              <a:t>development criteria</a:t>
            </a:r>
          </a:p>
          <a:p>
            <a:pPr marL="522900" lvl="2" indent="-342900">
              <a:spcBef>
                <a:spcPts val="300"/>
              </a:spcBef>
            </a:pPr>
            <a:r>
              <a:rPr lang="en-GB" sz="1400" dirty="0"/>
              <a:t>openness, consensus, transparency, availability, quality, maintenance…</a:t>
            </a:r>
          </a:p>
          <a:p>
            <a:pPr marL="342900" lvl="1" indent="-3429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GB" sz="1800" dirty="0"/>
              <a:t>…</a:t>
            </a:r>
          </a:p>
          <a:p>
            <a:pPr>
              <a:spcBef>
                <a:spcPts val="300"/>
              </a:spcBef>
            </a:pPr>
            <a:endParaRPr lang="fr-FR" sz="1800" dirty="0"/>
          </a:p>
          <a:p>
            <a:pPr marL="342900" indent="-342900"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fr-FR" sz="18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6C15C2-4073-4CA8-8EB5-D5B9596A38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E6086-369C-4536-93FA-8793AA45C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2023-02-20 ENISA presentation to 3GPP/SA3 -- V. Gogou &amp; Ph. Magnabosco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26433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C134862D-0EA4-4583-A91F-63175DA2BA3C}"/>
              </a:ext>
            </a:extLst>
          </p:cNvPr>
          <p:cNvGrpSpPr/>
          <p:nvPr/>
        </p:nvGrpSpPr>
        <p:grpSpPr>
          <a:xfrm>
            <a:off x="4647259" y="1603104"/>
            <a:ext cx="4320000" cy="4475747"/>
            <a:chOff x="4319998" y="1603104"/>
            <a:chExt cx="4320000" cy="4475747"/>
          </a:xfrm>
        </p:grpSpPr>
        <p:sp>
          <p:nvSpPr>
            <p:cNvPr id="23" name="Scroll: Vertical 22">
              <a:extLst>
                <a:ext uri="{FF2B5EF4-FFF2-40B4-BE49-F238E27FC236}">
                  <a16:creationId xmlns:a16="http://schemas.microsoft.com/office/drawing/2014/main" id="{68791E57-B8FB-4D7F-9F92-D704F9639083}"/>
                </a:ext>
              </a:extLst>
            </p:cNvPr>
            <p:cNvSpPr/>
            <p:nvPr/>
          </p:nvSpPr>
          <p:spPr>
            <a:xfrm>
              <a:off x="4319998" y="1603104"/>
              <a:ext cx="4320000" cy="4475747"/>
            </a:xfrm>
            <a:prstGeom prst="verticalScroll">
              <a:avLst/>
            </a:prstGeom>
            <a:solidFill>
              <a:schemeClr val="accent2">
                <a:lumMod val="20000"/>
                <a:lumOff val="80000"/>
                <a:alpha val="29000"/>
              </a:schemeClr>
            </a:solidFill>
            <a:ln>
              <a:solidFill>
                <a:srgbClr val="004F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03811EF-2917-1B4F-DFA4-22F1D9BEBA04}"/>
                </a:ext>
              </a:extLst>
            </p:cNvPr>
            <p:cNvSpPr/>
            <p:nvPr/>
          </p:nvSpPr>
          <p:spPr>
            <a:xfrm>
              <a:off x="5177917" y="2460300"/>
              <a:ext cx="2630078" cy="5706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E" sz="1350" dirty="0"/>
                <a:t>Evaluation methodology for EU5G (NESAS audits)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DBF24AE-320F-20A4-1E72-38B652EF6C15}"/>
                </a:ext>
              </a:extLst>
            </p:cNvPr>
            <p:cNvSpPr/>
            <p:nvPr/>
          </p:nvSpPr>
          <p:spPr>
            <a:xfrm>
              <a:off x="5466021" y="4081611"/>
              <a:ext cx="1710965" cy="5706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350" dirty="0"/>
                <a:t>TS</a:t>
              </a:r>
              <a:r>
                <a:rPr lang="en-SE" sz="1350" dirty="0"/>
                <a:t> </a:t>
              </a:r>
              <a:r>
                <a:rPr lang="fr-FR" sz="1350" dirty="0"/>
                <a:t>“</a:t>
              </a:r>
              <a:r>
                <a:rPr lang="en-SE" sz="1350" dirty="0"/>
                <a:t>FS.1</a:t>
              </a:r>
              <a:r>
                <a:rPr lang="fr-FR" sz="1350" dirty="0"/>
                <a:t>6”</a:t>
              </a:r>
              <a:r>
                <a:rPr lang="en-SE" sz="1350" dirty="0"/>
                <a:t>  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E73E612-9FC7-E619-44D1-8B966BBCE851}"/>
                </a:ext>
              </a:extLst>
            </p:cNvPr>
            <p:cNvSpPr/>
            <p:nvPr/>
          </p:nvSpPr>
          <p:spPr>
            <a:xfrm>
              <a:off x="5466021" y="3197390"/>
              <a:ext cx="1710965" cy="5706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350" dirty="0"/>
                <a:t>TS</a:t>
              </a:r>
              <a:r>
                <a:rPr lang="en-SE" sz="1350" dirty="0"/>
                <a:t> </a:t>
              </a:r>
              <a:r>
                <a:rPr lang="fr-FR" sz="1350" dirty="0"/>
                <a:t>“</a:t>
              </a:r>
              <a:r>
                <a:rPr lang="en-SE" sz="1350" dirty="0"/>
                <a:t>FS.15</a:t>
              </a:r>
              <a:r>
                <a:rPr lang="fr-FR" sz="1350" dirty="0"/>
                <a:t>”</a:t>
              </a:r>
              <a:r>
                <a:rPr lang="en-SE" sz="1350" dirty="0"/>
                <a:t>  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0BCB628-97C7-D765-16C7-22EA72D76ACC}"/>
                </a:ext>
              </a:extLst>
            </p:cNvPr>
            <p:cNvSpPr/>
            <p:nvPr/>
          </p:nvSpPr>
          <p:spPr>
            <a:xfrm>
              <a:off x="5466021" y="4942199"/>
              <a:ext cx="1710965" cy="5706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350" dirty="0"/>
                <a:t>TS</a:t>
              </a:r>
              <a:r>
                <a:rPr lang="en-SE" sz="1350" dirty="0"/>
                <a:t> </a:t>
              </a:r>
              <a:r>
                <a:rPr lang="fr-FR" sz="1350" dirty="0"/>
                <a:t>“</a:t>
              </a:r>
              <a:r>
                <a:rPr lang="en-SE" sz="1350" dirty="0"/>
                <a:t>FS.</a:t>
              </a:r>
              <a:r>
                <a:rPr lang="fr-FR" sz="1350" dirty="0"/>
                <a:t>46”</a:t>
              </a:r>
              <a:r>
                <a:rPr lang="en-SE" sz="1350" dirty="0"/>
                <a:t> 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2EF0124-AA67-4A74-A327-46B8C7326C31}"/>
                </a:ext>
              </a:extLst>
            </p:cNvPr>
            <p:cNvSpPr txBox="1"/>
            <p:nvPr/>
          </p:nvSpPr>
          <p:spPr>
            <a:xfrm flipH="1">
              <a:off x="5659779" y="1709605"/>
              <a:ext cx="2436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rgbClr val="004F9F"/>
                  </a:solidFill>
                </a:rPr>
                <a:t>EU 1025/2012 </a:t>
              </a:r>
              <a:r>
                <a:rPr lang="fr-FR" b="1" dirty="0" err="1">
                  <a:solidFill>
                    <a:srgbClr val="004F9F"/>
                  </a:solidFill>
                </a:rPr>
                <a:t>status</a:t>
              </a:r>
              <a:endParaRPr lang="fr-FR" b="1" dirty="0">
                <a:solidFill>
                  <a:srgbClr val="004F9F"/>
                </a:solidFill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5D66F1F-3FBB-7BE9-17EC-6BCC499B5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000" dirty="0"/>
              <a:t>Example of </a:t>
            </a:r>
            <a:r>
              <a:rPr lang="fr-FR" sz="3000" dirty="0" err="1"/>
              <a:t>Status</a:t>
            </a:r>
            <a:r>
              <a:rPr lang="fr-FR" sz="3000" dirty="0"/>
              <a:t> Management</a:t>
            </a:r>
            <a:endParaRPr lang="en-SE" sz="3000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BDB40D9-385B-4588-AD7D-A761121F3F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34504A0-4739-468D-B88C-AB29C87D3EC1}"/>
              </a:ext>
            </a:extLst>
          </p:cNvPr>
          <p:cNvGrpSpPr/>
          <p:nvPr/>
        </p:nvGrpSpPr>
        <p:grpSpPr>
          <a:xfrm>
            <a:off x="334384" y="1603105"/>
            <a:ext cx="4158225" cy="4475747"/>
            <a:chOff x="334384" y="1603105"/>
            <a:chExt cx="4158225" cy="4475747"/>
          </a:xfrm>
        </p:grpSpPr>
        <p:sp>
          <p:nvSpPr>
            <p:cNvPr id="21" name="Scroll: Vertical 20">
              <a:extLst>
                <a:ext uri="{FF2B5EF4-FFF2-40B4-BE49-F238E27FC236}">
                  <a16:creationId xmlns:a16="http://schemas.microsoft.com/office/drawing/2014/main" id="{390233C9-9CE1-45BB-B030-5BB548061D48}"/>
                </a:ext>
              </a:extLst>
            </p:cNvPr>
            <p:cNvSpPr/>
            <p:nvPr/>
          </p:nvSpPr>
          <p:spPr>
            <a:xfrm>
              <a:off x="334384" y="1603105"/>
              <a:ext cx="4158225" cy="4475747"/>
            </a:xfrm>
            <a:prstGeom prst="verticalScroll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8025D0B-9746-6564-3DEC-07EA7A9DE66A}"/>
                </a:ext>
              </a:extLst>
            </p:cNvPr>
            <p:cNvSpPr/>
            <p:nvPr/>
          </p:nvSpPr>
          <p:spPr>
            <a:xfrm>
              <a:off x="1102415" y="2467445"/>
              <a:ext cx="2630078" cy="5706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E" sz="1350" dirty="0"/>
                <a:t>Evaluation methodology for GSMA NESAS (NESAS audits)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888BF1D-9B07-2329-809E-C0DF8435490E}"/>
                </a:ext>
              </a:extLst>
            </p:cNvPr>
            <p:cNvSpPr/>
            <p:nvPr/>
          </p:nvSpPr>
          <p:spPr>
            <a:xfrm>
              <a:off x="1512481" y="3221022"/>
              <a:ext cx="1710965" cy="5706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E" sz="1350" dirty="0"/>
                <a:t>FS.15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CE8720D-6EF6-BBBE-94CC-18A6952DACCB}"/>
                </a:ext>
              </a:extLst>
            </p:cNvPr>
            <p:cNvSpPr/>
            <p:nvPr/>
          </p:nvSpPr>
          <p:spPr>
            <a:xfrm>
              <a:off x="1512480" y="4081611"/>
              <a:ext cx="1710965" cy="570623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E" sz="1350" dirty="0"/>
                <a:t>FS.16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AE83CEB-77FC-EF82-BFE6-82FA04B2FA23}"/>
                </a:ext>
              </a:extLst>
            </p:cNvPr>
            <p:cNvSpPr/>
            <p:nvPr/>
          </p:nvSpPr>
          <p:spPr>
            <a:xfrm>
              <a:off x="1512480" y="4942199"/>
              <a:ext cx="1710965" cy="5706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E" sz="1350" dirty="0"/>
                <a:t>FS.46</a:t>
              </a:r>
            </a:p>
          </p:txBody>
        </p:sp>
      </p:grpSp>
      <p:sp>
        <p:nvSpPr>
          <p:cNvPr id="27" name="Arrow: Curved Left 26">
            <a:extLst>
              <a:ext uri="{FF2B5EF4-FFF2-40B4-BE49-F238E27FC236}">
                <a16:creationId xmlns:a16="http://schemas.microsoft.com/office/drawing/2014/main" id="{26E48A17-9127-4F20-8C39-DF94F8AEB343}"/>
              </a:ext>
            </a:extLst>
          </p:cNvPr>
          <p:cNvSpPr/>
          <p:nvPr/>
        </p:nvSpPr>
        <p:spPr>
          <a:xfrm rot="15222372">
            <a:off x="4156966" y="3103277"/>
            <a:ext cx="770185" cy="1912012"/>
          </a:xfrm>
          <a:custGeom>
            <a:avLst/>
            <a:gdLst>
              <a:gd name="connsiteX0" fmla="*/ 0 w 770185"/>
              <a:gd name="connsiteY0" fmla="*/ 1719466 h 1912012"/>
              <a:gd name="connsiteX1" fmla="*/ 192546 w 770185"/>
              <a:gd name="connsiteY1" fmla="*/ 1501148 h 1912012"/>
              <a:gd name="connsiteX2" fmla="*/ 192546 w 770185"/>
              <a:gd name="connsiteY2" fmla="*/ 1597421 h 1912012"/>
              <a:gd name="connsiteX3" fmla="*/ 764747 w 770185"/>
              <a:gd name="connsiteY3" fmla="*/ 907870 h 1912012"/>
              <a:gd name="connsiteX4" fmla="*/ 192546 w 770185"/>
              <a:gd name="connsiteY4" fmla="*/ 1789968 h 1912012"/>
              <a:gd name="connsiteX5" fmla="*/ 192546 w 770185"/>
              <a:gd name="connsiteY5" fmla="*/ 1886240 h 1912012"/>
              <a:gd name="connsiteX6" fmla="*/ 0 w 770185"/>
              <a:gd name="connsiteY6" fmla="*/ 1719466 h 1912012"/>
              <a:gd name="connsiteX0" fmla="*/ 770185 w 770185"/>
              <a:gd name="connsiteY0" fmla="*/ 1004143 h 1912012"/>
              <a:gd name="connsiteX1" fmla="*/ 0 w 770185"/>
              <a:gd name="connsiteY1" fmla="*/ 192547 h 1912012"/>
              <a:gd name="connsiteX2" fmla="*/ 0 w 770185"/>
              <a:gd name="connsiteY2" fmla="*/ 0 h 1912012"/>
              <a:gd name="connsiteX3" fmla="*/ 770185 w 770185"/>
              <a:gd name="connsiteY3" fmla="*/ 811596 h 1912012"/>
              <a:gd name="connsiteX4" fmla="*/ 770185 w 770185"/>
              <a:gd name="connsiteY4" fmla="*/ 1004143 h 1912012"/>
              <a:gd name="connsiteX0" fmla="*/ 770185 w 770185"/>
              <a:gd name="connsiteY0" fmla="*/ 1004143 h 1912012"/>
              <a:gd name="connsiteX1" fmla="*/ 0 w 770185"/>
              <a:gd name="connsiteY1" fmla="*/ 192547 h 1912012"/>
              <a:gd name="connsiteX2" fmla="*/ 0 w 770185"/>
              <a:gd name="connsiteY2" fmla="*/ 0 h 1912012"/>
              <a:gd name="connsiteX3" fmla="*/ 770185 w 770185"/>
              <a:gd name="connsiteY3" fmla="*/ 811596 h 1912012"/>
              <a:gd name="connsiteX4" fmla="*/ 770185 w 770185"/>
              <a:gd name="connsiteY4" fmla="*/ 1004143 h 1912012"/>
              <a:gd name="connsiteX5" fmla="*/ 192546 w 770185"/>
              <a:gd name="connsiteY5" fmla="*/ 1789967 h 1912012"/>
              <a:gd name="connsiteX6" fmla="*/ 192546 w 770185"/>
              <a:gd name="connsiteY6" fmla="*/ 1886240 h 1912012"/>
              <a:gd name="connsiteX7" fmla="*/ 0 w 770185"/>
              <a:gd name="connsiteY7" fmla="*/ 1719466 h 1912012"/>
              <a:gd name="connsiteX8" fmla="*/ 192546 w 770185"/>
              <a:gd name="connsiteY8" fmla="*/ 1501148 h 1912012"/>
              <a:gd name="connsiteX9" fmla="*/ 192546 w 770185"/>
              <a:gd name="connsiteY9" fmla="*/ 1597421 h 1912012"/>
              <a:gd name="connsiteX10" fmla="*/ 764747 w 770185"/>
              <a:gd name="connsiteY10" fmla="*/ 907870 h 1912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185" h="1912012" stroke="0" extrusionOk="0">
                <a:moveTo>
                  <a:pt x="0" y="1719466"/>
                </a:moveTo>
                <a:cubicBezTo>
                  <a:pt x="65360" y="1607423"/>
                  <a:pt x="144108" y="1600346"/>
                  <a:pt x="192546" y="1501148"/>
                </a:cubicBezTo>
                <a:cubicBezTo>
                  <a:pt x="201169" y="1523202"/>
                  <a:pt x="183188" y="1556473"/>
                  <a:pt x="192546" y="1597421"/>
                </a:cubicBezTo>
                <a:cubicBezTo>
                  <a:pt x="483709" y="1603319"/>
                  <a:pt x="649511" y="1197570"/>
                  <a:pt x="764747" y="907870"/>
                </a:cubicBezTo>
                <a:cubicBezTo>
                  <a:pt x="891362" y="1350035"/>
                  <a:pt x="653299" y="1698730"/>
                  <a:pt x="192546" y="1789968"/>
                </a:cubicBezTo>
                <a:cubicBezTo>
                  <a:pt x="203260" y="1824077"/>
                  <a:pt x="187297" y="1844283"/>
                  <a:pt x="192546" y="1886240"/>
                </a:cubicBezTo>
                <a:cubicBezTo>
                  <a:pt x="121421" y="1843535"/>
                  <a:pt x="91555" y="1790618"/>
                  <a:pt x="0" y="1719466"/>
                </a:cubicBezTo>
                <a:close/>
              </a:path>
              <a:path w="770185" h="1912012" fill="darkenLess" stroke="0" extrusionOk="0">
                <a:moveTo>
                  <a:pt x="770185" y="1004143"/>
                </a:moveTo>
                <a:cubicBezTo>
                  <a:pt x="828849" y="588753"/>
                  <a:pt x="530105" y="217731"/>
                  <a:pt x="0" y="192547"/>
                </a:cubicBezTo>
                <a:cubicBezTo>
                  <a:pt x="-11312" y="138111"/>
                  <a:pt x="19724" y="53448"/>
                  <a:pt x="0" y="0"/>
                </a:cubicBezTo>
                <a:cubicBezTo>
                  <a:pt x="442369" y="52832"/>
                  <a:pt x="841988" y="292411"/>
                  <a:pt x="770185" y="811596"/>
                </a:cubicBezTo>
                <a:cubicBezTo>
                  <a:pt x="788272" y="864976"/>
                  <a:pt x="764553" y="916379"/>
                  <a:pt x="770185" y="1004143"/>
                </a:cubicBezTo>
                <a:close/>
              </a:path>
              <a:path w="770185" h="1912012" fill="none" extrusionOk="0">
                <a:moveTo>
                  <a:pt x="770185" y="1004143"/>
                </a:moveTo>
                <a:cubicBezTo>
                  <a:pt x="779846" y="510468"/>
                  <a:pt x="378707" y="200208"/>
                  <a:pt x="0" y="192547"/>
                </a:cubicBezTo>
                <a:cubicBezTo>
                  <a:pt x="-12320" y="148950"/>
                  <a:pt x="9933" y="84398"/>
                  <a:pt x="0" y="0"/>
                </a:cubicBezTo>
                <a:cubicBezTo>
                  <a:pt x="397524" y="104793"/>
                  <a:pt x="741861" y="278160"/>
                  <a:pt x="770185" y="811596"/>
                </a:cubicBezTo>
                <a:cubicBezTo>
                  <a:pt x="785329" y="906370"/>
                  <a:pt x="760763" y="924582"/>
                  <a:pt x="770185" y="1004143"/>
                </a:cubicBezTo>
                <a:cubicBezTo>
                  <a:pt x="766107" y="1471178"/>
                  <a:pt x="606332" y="1653709"/>
                  <a:pt x="192546" y="1789967"/>
                </a:cubicBezTo>
                <a:cubicBezTo>
                  <a:pt x="197556" y="1836310"/>
                  <a:pt x="182316" y="1860107"/>
                  <a:pt x="192546" y="1886240"/>
                </a:cubicBezTo>
                <a:cubicBezTo>
                  <a:pt x="101407" y="1835413"/>
                  <a:pt x="65872" y="1748108"/>
                  <a:pt x="0" y="1719466"/>
                </a:cubicBezTo>
                <a:cubicBezTo>
                  <a:pt x="82553" y="1607362"/>
                  <a:pt x="141772" y="1592747"/>
                  <a:pt x="192546" y="1501148"/>
                </a:cubicBezTo>
                <a:cubicBezTo>
                  <a:pt x="198654" y="1539087"/>
                  <a:pt x="184028" y="1558572"/>
                  <a:pt x="192546" y="1597421"/>
                </a:cubicBezTo>
                <a:cubicBezTo>
                  <a:pt x="529557" y="1523084"/>
                  <a:pt x="726462" y="1226950"/>
                  <a:pt x="764747" y="907870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prstGeom prst="curvedLeftArrow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4105B2-6946-41BC-A32B-602CED357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noProof="0"/>
              <a:t>2023-02-20 ENISA presentation to 3GPP/SA3 -- V. Gogou &amp; Ph. Magnabosco</a:t>
            </a:r>
            <a:endParaRPr lang="en-GB" noProof="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986790-0480-4DCB-A5D9-6757FC15A120}"/>
              </a:ext>
            </a:extLst>
          </p:cNvPr>
          <p:cNvSpPr txBox="1"/>
          <p:nvPr/>
        </p:nvSpPr>
        <p:spPr>
          <a:xfrm rot="19598063">
            <a:off x="3281331" y="4569719"/>
            <a:ext cx="132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Precursor</a:t>
            </a:r>
            <a:endParaRPr lang="fr-FR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6F1611D-433B-4112-9990-941E0219CAE8}"/>
              </a:ext>
            </a:extLst>
          </p:cNvPr>
          <p:cNvSpPr txBox="1"/>
          <p:nvPr/>
        </p:nvSpPr>
        <p:spPr>
          <a:xfrm rot="19598063">
            <a:off x="4562700" y="4329854"/>
            <a:ext cx="1345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Successor</a:t>
            </a:r>
            <a:endParaRPr lang="fr-FR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773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2" grpId="0"/>
      <p:bldP spid="20" grpId="0"/>
    </p:bldLst>
  </p:timing>
</p:sld>
</file>

<file path=ppt/theme/theme1.xml><?xml version="1.0" encoding="utf-8"?>
<a:theme xmlns:a="http://schemas.openxmlformats.org/drawingml/2006/main" name="Motiv Office">
  <a:themeElements>
    <a:clrScheme name="ENISA PPT">
      <a:dk1>
        <a:srgbClr val="1D1D1B"/>
      </a:dk1>
      <a:lt1>
        <a:sysClr val="window" lastClr="FFFFFF"/>
      </a:lt1>
      <a:dk2>
        <a:srgbClr val="A0A0A0"/>
      </a:dk2>
      <a:lt2>
        <a:srgbClr val="95C11F"/>
      </a:lt2>
      <a:accent1>
        <a:srgbClr val="EE756D"/>
      </a:accent1>
      <a:accent2>
        <a:srgbClr val="004F9F"/>
      </a:accent2>
      <a:accent3>
        <a:srgbClr val="575756"/>
      </a:accent3>
      <a:accent4>
        <a:srgbClr val="CB0538"/>
      </a:accent4>
      <a:accent5>
        <a:srgbClr val="F9B233"/>
      </a:accent5>
      <a:accent6>
        <a:srgbClr val="EBEBEB"/>
      </a:accent6>
      <a:hlink>
        <a:srgbClr val="004F9F"/>
      </a:hlink>
      <a:folHlink>
        <a:srgbClr val="004F9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TemplateNew1.potx" id="{A54FBC68-4A3C-4803-A996-73DC79D07F34}" vid="{44D74DCC-BA19-49B3-8FD8-9B1C3246E77B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70F63A0D512A4BBEA7C0D46F38426D" ma:contentTypeVersion="3" ma:contentTypeDescription="Create a new document." ma:contentTypeScope="" ma:versionID="7427ca758a9f79d34805de71cf2eebe9">
  <xsd:schema xmlns:xsd="http://www.w3.org/2001/XMLSchema" xmlns:xs="http://www.w3.org/2001/XMLSchema" xmlns:p="http://schemas.microsoft.com/office/2006/metadata/properties" xmlns:ns2="69e2acda-3c38-4c53-8232-11ae5e71d11a" targetNamespace="http://schemas.microsoft.com/office/2006/metadata/properties" ma:root="true" ma:fieldsID="5d1a787134df4567cec340355bcabf92" ns2:_="">
    <xsd:import namespace="69e2acda-3c38-4c53-8232-11ae5e71d11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e2acda-3c38-4c53-8232-11ae5e71d11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18B46A5-41E9-4AB3-996F-543E16CA6DF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326BFFE-0113-44CD-B02B-B22215BAA8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9e2acda-3c38-4c53-8232-11ae5e71d1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F32EF7E-441B-4F27-8FF8-0FFFDC3BD98F}">
  <ds:schemaRefs>
    <ds:schemaRef ds:uri="http://purl.org/dc/dcmitype/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69e2acda-3c38-4c53-8232-11ae5e71d11a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 2019</Template>
  <TotalTime>21446</TotalTime>
  <Words>1190</Words>
  <Application>Microsoft Office PowerPoint</Application>
  <PresentationFormat>On-screen Show (4:3)</PresentationFormat>
  <Paragraphs>222</Paragraphs>
  <Slides>15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Wingdings</vt:lpstr>
      <vt:lpstr>Motiv Office</vt:lpstr>
      <vt:lpstr>PowerPoint Presentation</vt:lpstr>
      <vt:lpstr>PowerPoint Presentation</vt:lpstr>
      <vt:lpstr>What’s happened since we met EU5g Certification scheme devt</vt:lpstr>
      <vt:lpstr>Eu 5g timeline of drafting</vt:lpstr>
      <vt:lpstr>Workstream 4 consolidated TG</vt:lpstr>
      <vt:lpstr>PowerPoint Presentation</vt:lpstr>
      <vt:lpstr>Expected outputs</vt:lpstr>
      <vt:lpstr>Principles and practices: status of documents</vt:lpstr>
      <vt:lpstr>Example of Status Management</vt:lpstr>
      <vt:lpstr>Some OPEN QUESTIONS</vt:lpstr>
      <vt:lpstr>OPEN QUESTIONS:  “Library of Pointers” document</vt:lpstr>
      <vt:lpstr>Participants input (timeline focused)</vt:lpstr>
      <vt:lpstr>Requirement/Availability view</vt:lpstr>
      <vt:lpstr>What we propose</vt:lpstr>
      <vt:lpstr>Thank you for your attention</vt:lpstr>
    </vt:vector>
  </TitlesOfParts>
  <Company>ENISA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Vassiliki Gogou</dc:creator>
  <cp:lastModifiedBy>Philippe</cp:lastModifiedBy>
  <cp:revision>1510</cp:revision>
  <cp:lastPrinted>2022-11-10T11:08:21Z</cp:lastPrinted>
  <dcterms:created xsi:type="dcterms:W3CDTF">2020-01-23T09:45:47Z</dcterms:created>
  <dcterms:modified xsi:type="dcterms:W3CDTF">2023-02-20T16:25:46Z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0x0101005C70F63A0D512A4BBEA7C0D46F38426D</vt:lpwstr>
  </property>
</Properties>
</file>